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35997-DA0D-4AC0-94FC-41A45CB5ACAB}" type="datetimeFigureOut">
              <a:rPr lang="es-SV" smtClean="0"/>
              <a:t>21/09/2010</a:t>
            </a:fld>
            <a:endParaRPr lang="es-SV"/>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BEAA3B-060D-4C42-BD15-7B36C1381C67}" type="slidenum">
              <a:rPr lang="es-SV" smtClean="0"/>
              <a:t>‹Nº›</a:t>
            </a:fld>
            <a:endParaRPr lang="es-SV"/>
          </a:p>
        </p:txBody>
      </p:sp>
    </p:spTree>
    <p:extLst>
      <p:ext uri="{BB962C8B-B14F-4D97-AF65-F5344CB8AC3E}">
        <p14:creationId xmlns:p14="http://schemas.microsoft.com/office/powerpoint/2010/main" val="3586853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C50EC-1D0B-49A0-87BB-C1B1777A4CE9}" type="datetimeFigureOut">
              <a:rPr lang="es-SV" smtClean="0"/>
              <a:t>21/09/2010</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EDCBB-B489-4825-B44E-71517E127EB0}" type="slidenum">
              <a:rPr lang="es-SV" smtClean="0"/>
              <a:t>‹Nº›</a:t>
            </a:fld>
            <a:endParaRPr lang="es-SV"/>
          </a:p>
        </p:txBody>
      </p:sp>
    </p:spTree>
    <p:extLst>
      <p:ext uri="{BB962C8B-B14F-4D97-AF65-F5344CB8AC3E}">
        <p14:creationId xmlns:p14="http://schemas.microsoft.com/office/powerpoint/2010/main" val="31591375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E3EEDCBB-B489-4825-B44E-71517E127EB0}" type="slidenum">
              <a:rPr lang="es-SV" smtClean="0"/>
              <a:t>3</a:t>
            </a:fld>
            <a:endParaRPr lang="es-SV"/>
          </a:p>
        </p:txBody>
      </p:sp>
    </p:spTree>
    <p:extLst>
      <p:ext uri="{BB962C8B-B14F-4D97-AF65-F5344CB8AC3E}">
        <p14:creationId xmlns:p14="http://schemas.microsoft.com/office/powerpoint/2010/main" val="53280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E3EEDCBB-B489-4825-B44E-71517E127EB0}" type="slidenum">
              <a:rPr lang="es-SV" smtClean="0"/>
              <a:t>30</a:t>
            </a:fld>
            <a:endParaRPr lang="es-SV"/>
          </a:p>
        </p:txBody>
      </p:sp>
    </p:spTree>
    <p:extLst>
      <p:ext uri="{BB962C8B-B14F-4D97-AF65-F5344CB8AC3E}">
        <p14:creationId xmlns:p14="http://schemas.microsoft.com/office/powerpoint/2010/main" val="2985982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189135E-D30A-43AC-B040-4A5636E8EFD6}" type="datetime1">
              <a:rPr lang="es-SV" smtClean="0"/>
              <a:t>21/09/2010</a:t>
            </a:fld>
            <a:endParaRPr lang="es-SV"/>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SV"/>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03B9E23-8F01-42D8-ADBC-FAC7F0B012AA}" type="slidenum">
              <a:rPr lang="es-SV" smtClean="0"/>
              <a:t>‹Nº›</a:t>
            </a:fld>
            <a:endParaRPr lang="es-SV"/>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5D8DB3F-BF5C-4C1C-9DD8-8DF3901398E1}" type="datetime1">
              <a:rPr lang="es-SV" smtClean="0"/>
              <a:t>21/09/2010</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303B9E23-8F01-42D8-ADBC-FAC7F0B012AA}" type="slidenum">
              <a:rPr lang="es-SV" smtClean="0"/>
              <a:t>‹Nº›</a:t>
            </a:fld>
            <a:endParaRPr lang="es-SV"/>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BBC90E4-4B2D-4035-86BB-0F464D89720E}" type="datetime1">
              <a:rPr lang="es-SV" smtClean="0"/>
              <a:t>21/09/2010</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303B9E23-8F01-42D8-ADBC-FAC7F0B012AA}" type="slidenum">
              <a:rPr lang="es-SV" smtClean="0"/>
              <a:t>‹Nº›</a:t>
            </a:fld>
            <a:endParaRPr lang="es-SV"/>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C483D0E-79F7-4469-AA36-FC22896270C8}" type="datetime1">
              <a:rPr lang="es-SV" smtClean="0"/>
              <a:t>21/09/2010</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303B9E23-8F01-42D8-ADBC-FAC7F0B012AA}" type="slidenum">
              <a:rPr lang="es-SV" smtClean="0"/>
              <a:t>‹Nº›</a:t>
            </a:fld>
            <a:endParaRPr lang="es-SV"/>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768171-CA40-4419-914A-C8F09892AC63}" type="datetime1">
              <a:rPr lang="es-SV" smtClean="0"/>
              <a:t>21/09/2010</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303B9E23-8F01-42D8-ADBC-FAC7F0B012AA}" type="slidenum">
              <a:rPr lang="es-SV" smtClean="0"/>
              <a:t>‹Nº›</a:t>
            </a:fld>
            <a:endParaRPr lang="es-SV"/>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FEE15B-3994-4477-AF2C-8C22F4481CB7}" type="datetime1">
              <a:rPr lang="es-SV" smtClean="0"/>
              <a:t>21/09/2010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303B9E23-8F01-42D8-ADBC-FAC7F0B012AA}" type="slidenum">
              <a:rPr lang="es-SV" smtClean="0"/>
              <a:t>‹Nº›</a:t>
            </a:fld>
            <a:endParaRPr lang="es-SV"/>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F4F87C1-BEAB-452B-B44F-E039D1F96266}" type="datetime1">
              <a:rPr lang="es-SV" smtClean="0"/>
              <a:t>21/09/2010</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303B9E23-8F01-42D8-ADBC-FAC7F0B012AA}" type="slidenum">
              <a:rPr lang="es-SV" smtClean="0"/>
              <a:t>‹Nº›</a:t>
            </a:fld>
            <a:endParaRPr lang="es-SV"/>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FBBCD4-4514-407A-99DF-2439CD0F1B13}" type="datetime1">
              <a:rPr lang="es-SV" smtClean="0"/>
              <a:t>21/09/2010</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303B9E23-8F01-42D8-ADBC-FAC7F0B012AA}" type="slidenum">
              <a:rPr lang="es-SV" smtClean="0"/>
              <a:t>‹Nº›</a:t>
            </a:fld>
            <a:endParaRPr lang="es-SV"/>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DC063-9B15-4204-AA4A-EA556468D4BD}" type="datetime1">
              <a:rPr lang="es-SV" smtClean="0"/>
              <a:t>21/09/2010</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303B9E23-8F01-42D8-ADBC-FAC7F0B012AA}" type="slidenum">
              <a:rPr lang="es-SV" smtClean="0"/>
              <a:t>‹Nº›</a:t>
            </a:fld>
            <a:endParaRPr lang="es-SV"/>
          </a:p>
        </p:txBody>
      </p:sp>
    </p:spTree>
  </p:cSld>
  <p:clrMapOvr>
    <a:masterClrMapping/>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A1E16B-AF71-45BF-AF8C-5265A47FC603}" type="datetime1">
              <a:rPr lang="es-SV" smtClean="0"/>
              <a:t>21/09/2010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303B9E23-8F01-42D8-ADBC-FAC7F0B012AA}" type="slidenum">
              <a:rPr lang="es-SV" smtClean="0"/>
              <a:t>‹Nº›</a:t>
            </a:fld>
            <a:endParaRPr lang="es-SV"/>
          </a:p>
        </p:txBody>
      </p:sp>
    </p:spTree>
  </p:cSld>
  <p:clrMapOvr>
    <a:masterClrMapping/>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6C0516-6A07-4EC7-8B78-21FC8A45BC7E}" type="datetime1">
              <a:rPr lang="es-SV" smtClean="0"/>
              <a:t>21/09/2010</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303B9E23-8F01-42D8-ADBC-FAC7F0B012AA}" type="slidenum">
              <a:rPr lang="es-SV" smtClean="0"/>
              <a:t>‹Nº›</a:t>
            </a:fld>
            <a:endParaRPr lang="es-SV"/>
          </a:p>
        </p:txBody>
      </p:sp>
    </p:spTree>
  </p:cSld>
  <p:clrMapOvr>
    <a:masterClrMapping/>
  </p:clrMapOvr>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85430A5-E89B-43EC-880B-40E2805B02E3}" type="datetime1">
              <a:rPr lang="es-SV" smtClean="0"/>
              <a:t>21/09/2010</a:t>
            </a:fld>
            <a:endParaRPr lang="es-SV"/>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SV"/>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03B9E23-8F01-42D8-ADBC-FAC7F0B012AA}" type="slidenum">
              <a:rPr lang="es-SV" smtClean="0"/>
              <a:t>‹Nº›</a:t>
            </a:fld>
            <a:endParaRPr lang="es-S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advClick="0" advTm="25000">
        <p:cut/>
      </p:transition>
    </mc:Choice>
    <mc:Fallback xmlns="">
      <p:transition spd="slow" advClick="0" advTm="25000">
        <p:cut/>
      </p:transition>
    </mc:Fallback>
  </mc:AlternateConten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1268760"/>
            <a:ext cx="6400800" cy="1295400"/>
          </a:xfrm>
        </p:spPr>
        <p:txBody>
          <a:bodyPr>
            <a:normAutofit fontScale="90000"/>
          </a:bodyPr>
          <a:lstStyle/>
          <a:p>
            <a:r>
              <a:rPr lang="es-SV" dirty="0" smtClean="0"/>
              <a:t>CENTRO ESCOLAR CATOLICO SAN ANTONIO</a:t>
            </a:r>
            <a:endParaRPr lang="es-SV" dirty="0"/>
          </a:p>
        </p:txBody>
      </p:sp>
      <p:sp>
        <p:nvSpPr>
          <p:cNvPr id="3" name="2 Subtítulo"/>
          <p:cNvSpPr>
            <a:spLocks noGrp="1"/>
          </p:cNvSpPr>
          <p:nvPr>
            <p:ph type="subTitle" idx="1"/>
          </p:nvPr>
        </p:nvSpPr>
        <p:spPr>
          <a:xfrm>
            <a:off x="1259632" y="2924944"/>
            <a:ext cx="6400800" cy="3096344"/>
          </a:xfrm>
        </p:spPr>
        <p:txBody>
          <a:bodyPr>
            <a:normAutofit/>
          </a:bodyPr>
          <a:lstStyle/>
          <a:p>
            <a:r>
              <a:rPr lang="es-SV" dirty="0" smtClean="0"/>
              <a:t>JOSE VLADIMIR HERNANDEZ</a:t>
            </a:r>
          </a:p>
          <a:p>
            <a:r>
              <a:rPr lang="es-SV" dirty="0" smtClean="0"/>
              <a:t>OCTAVO GRADO</a:t>
            </a:r>
          </a:p>
          <a:p>
            <a:r>
              <a:rPr lang="es-SV" dirty="0" smtClean="0"/>
              <a:t>TERCER TRIMESTRE</a:t>
            </a:r>
          </a:p>
          <a:p>
            <a:r>
              <a:rPr lang="es-SV" dirty="0" smtClean="0"/>
              <a:t>UNIDAD: DIVERCIDAD DE LA VIDA </a:t>
            </a:r>
          </a:p>
          <a:p>
            <a:r>
              <a:rPr lang="es-SV" dirty="0" smtClean="0"/>
              <a:t>TEMA: LA CONTAMINACION DEL AGUA</a:t>
            </a:r>
          </a:p>
          <a:p>
            <a:endParaRPr lang="es-SV" dirty="0" smtClean="0"/>
          </a:p>
          <a:p>
            <a:pPr algn="r"/>
            <a:r>
              <a:rPr lang="es-SV" dirty="0" smtClean="0"/>
              <a:t>JUAN CARLOS GARCIA</a:t>
            </a:r>
          </a:p>
        </p:txBody>
      </p:sp>
      <p:pic>
        <p:nvPicPr>
          <p:cNvPr id="6" name="agu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9552" y="6021288"/>
            <a:ext cx="487363" cy="487363"/>
          </a:xfrm>
          <a:prstGeom prst="rect">
            <a:avLst/>
          </a:prstGeom>
        </p:spPr>
      </p:pic>
      <p:sp>
        <p:nvSpPr>
          <p:cNvPr id="7" name="6 Marcador de número de diapositiva"/>
          <p:cNvSpPr>
            <a:spLocks noGrp="1"/>
          </p:cNvSpPr>
          <p:nvPr>
            <p:ph type="sldNum" sz="quarter" idx="12"/>
          </p:nvPr>
        </p:nvSpPr>
        <p:spPr/>
        <p:txBody>
          <a:bodyPr/>
          <a:lstStyle/>
          <a:p>
            <a:fld id="{303B9E23-8F01-42D8-ADBC-FAC7F0B012AA}" type="slidenum">
              <a:rPr lang="es-SV" smtClean="0"/>
              <a:t>1</a:t>
            </a:fld>
            <a:endParaRPr lang="es-SV"/>
          </a:p>
        </p:txBody>
      </p:sp>
    </p:spTree>
    <p:extLst>
      <p:ext uri="{BB962C8B-B14F-4D97-AF65-F5344CB8AC3E}">
        <p14:creationId xmlns:p14="http://schemas.microsoft.com/office/powerpoint/2010/main" val="2818213309"/>
      </p:ext>
    </p:extLst>
  </p:cSld>
  <p:clrMapOvr>
    <a:masterClrMapping/>
  </p:clrMapOvr>
  <mc:AlternateContent xmlns:mc="http://schemas.openxmlformats.org/markup-compatibility/2006" xmlns:p14="http://schemas.microsoft.com/office/powerpoint/2010/main">
    <mc:Choice Requires="p14">
      <p:transition spd="slow" p14:dur="2000" advClick="0" advTm="6000">
        <p:cut/>
      </p:transition>
    </mc:Choice>
    <mc:Fallback xmlns="">
      <p:transition spd="slow" advClick="0" advTm="6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1556793"/>
            <a:ext cx="7745505" cy="2808312"/>
          </a:xfrm>
        </p:spPr>
        <p:txBody>
          <a:bodyPr/>
          <a:lstStyle/>
          <a:p>
            <a:r>
              <a:rPr lang="es-SV" dirty="0"/>
              <a:t>En este grupo están incluidos ácidos, sales y metales tóxicos como el mercurio y el plomo. Si están en cantidades altas pueden causar graves daños a los seres vivos, disminuir los rendimientos agrícolas y corroer los equipos que se usan para trabajar con el agua</a:t>
            </a:r>
          </a:p>
        </p:txBody>
      </p:sp>
      <p:sp>
        <p:nvSpPr>
          <p:cNvPr id="3" name="2 Título"/>
          <p:cNvSpPr>
            <a:spLocks noGrp="1"/>
          </p:cNvSpPr>
          <p:nvPr>
            <p:ph type="title"/>
          </p:nvPr>
        </p:nvSpPr>
        <p:spPr>
          <a:xfrm>
            <a:off x="683568" y="404664"/>
            <a:ext cx="7756263" cy="1054250"/>
          </a:xfrm>
        </p:spPr>
        <p:txBody>
          <a:bodyPr/>
          <a:lstStyle/>
          <a:p>
            <a:r>
              <a:rPr lang="es-SV" dirty="0"/>
              <a:t>·  </a:t>
            </a:r>
            <a:r>
              <a:rPr lang="es-SV" sz="4000" b="1" dirty="0"/>
              <a:t>Sustancias Químicas Inorgánicas</a:t>
            </a:r>
            <a:r>
              <a:rPr lang="es-SV" sz="4000" dirty="0"/>
              <a:t>.</a:t>
            </a:r>
            <a:r>
              <a:rPr lang="es-SV" dirty="0"/>
              <a:t/>
            </a:r>
            <a:br>
              <a:rPr lang="es-SV" dirty="0"/>
            </a:br>
            <a:endParaRPr lang="es-SV" dirty="0"/>
          </a:p>
        </p:txBody>
      </p:sp>
      <p:pic>
        <p:nvPicPr>
          <p:cNvPr id="7170" name="Picture 2" descr="C:\Users\DENYS HERNANDEZ\Documents\Downloads\contaminacionag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422" y="3573016"/>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10</a:t>
            </a:fld>
            <a:endParaRPr lang="es-SV"/>
          </a:p>
        </p:txBody>
      </p:sp>
    </p:spTree>
    <p:extLst>
      <p:ext uri="{BB962C8B-B14F-4D97-AF65-F5344CB8AC3E}">
        <p14:creationId xmlns:p14="http://schemas.microsoft.com/office/powerpoint/2010/main" val="1664064602"/>
      </p:ext>
    </p:extLst>
  </p:cSld>
  <p:clrMapOvr>
    <a:masterClrMapping/>
  </p:clrMapOvr>
  <p:transition spd="slow" advClick="0" advTm="1500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1196752"/>
            <a:ext cx="7745505" cy="3877815"/>
          </a:xfrm>
        </p:spPr>
        <p:txBody>
          <a:bodyPr/>
          <a:lstStyle/>
          <a:p>
            <a:r>
              <a:rPr lang="es-SV" dirty="0"/>
              <a:t>Nitratos y fosfatos son sustancias solubles en agua que las plantas necesitan para su desarrollo, pero si se encuentran en cantidad excesiva inducen el crecimiento desmesurado de algas y otros organismos provocando la eutrofización de las aguas. Cuando estas algas y otros vegetales mueren, al ser descompuestos por los microorganismos, se agota el oxígeno y se hace imposible la vida de otros seres vivos. El resultado es un agua maloliente e inutilizable.</a:t>
            </a:r>
          </a:p>
          <a:p>
            <a:endParaRPr lang="es-SV" dirty="0"/>
          </a:p>
        </p:txBody>
      </p:sp>
      <p:sp>
        <p:nvSpPr>
          <p:cNvPr id="3" name="2 Título"/>
          <p:cNvSpPr>
            <a:spLocks noGrp="1"/>
          </p:cNvSpPr>
          <p:nvPr>
            <p:ph type="title"/>
          </p:nvPr>
        </p:nvSpPr>
        <p:spPr>
          <a:xfrm>
            <a:off x="683568" y="188640"/>
            <a:ext cx="7756263" cy="1054250"/>
          </a:xfrm>
        </p:spPr>
        <p:txBody>
          <a:bodyPr/>
          <a:lstStyle/>
          <a:p>
            <a:r>
              <a:rPr lang="es-SV" sz="3600" b="1" dirty="0"/>
              <a:t>Nutrientes Vegetales Inorgánicos</a:t>
            </a:r>
            <a:r>
              <a:rPr lang="es-SV" sz="3600" dirty="0"/>
              <a:t>.</a:t>
            </a:r>
          </a:p>
        </p:txBody>
      </p:sp>
      <p:pic>
        <p:nvPicPr>
          <p:cNvPr id="8194" name="Picture 2" descr="C:\Users\DENYS HERNANDEZ\Documents\Downloads\nutrien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550" y="4509120"/>
            <a:ext cx="2515487" cy="2078732"/>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11</a:t>
            </a:fld>
            <a:endParaRPr lang="es-SV"/>
          </a:p>
        </p:txBody>
      </p:sp>
    </p:spTree>
    <p:extLst>
      <p:ext uri="{BB962C8B-B14F-4D97-AF65-F5344CB8AC3E}">
        <p14:creationId xmlns:p14="http://schemas.microsoft.com/office/powerpoint/2010/main" val="2962881592"/>
      </p:ext>
    </p:extLst>
  </p:cSld>
  <p:clrMapOvr>
    <a:masterClrMapping/>
  </p:clrMapOvr>
  <mc:AlternateContent xmlns:mc="http://schemas.openxmlformats.org/markup-compatibility/2006" xmlns:p14="http://schemas.microsoft.com/office/powerpoint/2010/main">
    <mc:Choice Requires="p14">
      <p:transition spd="slow" p14:dur="1400" advClick="0" advTm="15000">
        <p14:ripple/>
      </p:transition>
    </mc:Choice>
    <mc:Fallback xmlns="">
      <p:transition spd="slow" advClick="0"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1268760"/>
            <a:ext cx="7745505" cy="3877815"/>
          </a:xfrm>
        </p:spPr>
        <p:txBody>
          <a:bodyPr/>
          <a:lstStyle/>
          <a:p>
            <a:r>
              <a:rPr lang="es-SV" dirty="0"/>
              <a:t>Muchas moléculas orgánicas como petróleo, gasolina, plásticos, plaguicidas, disolventes, detergentes, etc..., acaban en el agua y permanecen, en algunos casos, largos períodos de tiempo, porque, al ser productos fabricados por el hombre, tienen estructuras moleculares complejas difíciles de degradar por los microorganismos.</a:t>
            </a:r>
          </a:p>
          <a:p>
            <a:endParaRPr lang="es-SV" dirty="0"/>
          </a:p>
        </p:txBody>
      </p:sp>
      <p:sp>
        <p:nvSpPr>
          <p:cNvPr id="3" name="2 Título"/>
          <p:cNvSpPr>
            <a:spLocks noGrp="1"/>
          </p:cNvSpPr>
          <p:nvPr>
            <p:ph type="title"/>
          </p:nvPr>
        </p:nvSpPr>
        <p:spPr>
          <a:xfrm>
            <a:off x="683568" y="188640"/>
            <a:ext cx="7756263" cy="1054250"/>
          </a:xfrm>
        </p:spPr>
        <p:txBody>
          <a:bodyPr/>
          <a:lstStyle/>
          <a:p>
            <a:r>
              <a:rPr lang="es-SV" sz="3600" b="1" dirty="0"/>
              <a:t>Compuestos Orgánicos</a:t>
            </a:r>
            <a:r>
              <a:rPr lang="es-SV" sz="3600" dirty="0"/>
              <a:t>.</a:t>
            </a:r>
          </a:p>
        </p:txBody>
      </p:sp>
      <p:pic>
        <p:nvPicPr>
          <p:cNvPr id="9218" name="Picture 2" descr="C:\Users\DENYS HERNANDEZ\Documents\Downloads\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918272"/>
            <a:ext cx="3456384" cy="2767861"/>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12</a:t>
            </a:fld>
            <a:endParaRPr lang="es-SV"/>
          </a:p>
        </p:txBody>
      </p:sp>
    </p:spTree>
    <p:extLst>
      <p:ext uri="{BB962C8B-B14F-4D97-AF65-F5344CB8AC3E}">
        <p14:creationId xmlns:p14="http://schemas.microsoft.com/office/powerpoint/2010/main" val="2395699360"/>
      </p:ext>
    </p:extLst>
  </p:cSld>
  <p:clrMapOvr>
    <a:masterClrMapping/>
  </p:clrMapOvr>
  <mc:AlternateContent xmlns:mc="http://schemas.openxmlformats.org/markup-compatibility/2006" xmlns:p14="http://schemas.microsoft.com/office/powerpoint/2010/main">
    <mc:Choice Requires="p14">
      <p:transition spd="slow" p14:dur="4400" advClick="0" advTm="10000">
        <p14:honeycomb/>
      </p:transition>
    </mc:Choice>
    <mc:Fallback xmlns="">
      <p:transition spd="slow" advClick="0"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SV" dirty="0"/>
              <a:t>Isótopos radiactivos solubles pueden estar presentes en el agua y, a veces, se pueden ir acumulando a los largo de las cadenas tróficas, alcanzando concentraciones considerablemente más altas en algunos tejidos vivos que las que tenían en el agua.</a:t>
            </a:r>
          </a:p>
          <a:p>
            <a:endParaRPr lang="es-SV" dirty="0"/>
          </a:p>
        </p:txBody>
      </p:sp>
      <p:sp>
        <p:nvSpPr>
          <p:cNvPr id="3" name="2 Título"/>
          <p:cNvSpPr>
            <a:spLocks noGrp="1"/>
          </p:cNvSpPr>
          <p:nvPr>
            <p:ph type="title"/>
          </p:nvPr>
        </p:nvSpPr>
        <p:spPr/>
        <p:txBody>
          <a:bodyPr/>
          <a:lstStyle/>
          <a:p>
            <a:r>
              <a:rPr lang="es-SV" b="1" dirty="0"/>
              <a:t>Sustancias Radiactivas</a:t>
            </a:r>
            <a:r>
              <a:rPr lang="es-SV" dirty="0"/>
              <a:t>.</a:t>
            </a:r>
          </a:p>
        </p:txBody>
      </p:sp>
      <p:pic>
        <p:nvPicPr>
          <p:cNvPr id="10242" name="Picture 2" descr="C:\Users\DENYS HERNANDEZ\Documents\Downloads\PHIL_1530_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221088"/>
            <a:ext cx="3593794"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13</a:t>
            </a:fld>
            <a:endParaRPr lang="es-SV"/>
          </a:p>
        </p:txBody>
      </p:sp>
    </p:spTree>
    <p:extLst>
      <p:ext uri="{BB962C8B-B14F-4D97-AF65-F5344CB8AC3E}">
        <p14:creationId xmlns:p14="http://schemas.microsoft.com/office/powerpoint/2010/main" val="3965433004"/>
      </p:ext>
    </p:extLst>
  </p:cSld>
  <p:clrMapOvr>
    <a:masterClrMapping/>
  </p:clrMapOvr>
  <mc:AlternateContent xmlns:mc="http://schemas.openxmlformats.org/markup-compatibility/2006" xmlns:p14="http://schemas.microsoft.com/office/powerpoint/2010/main">
    <mc:Choice Requires="p14">
      <p:transition spd="slow" p14:dur="3900" advClick="0" advTm="15000">
        <p14:glitter pattern="hexagon"/>
      </p:transition>
    </mc:Choice>
    <mc:Fallback xmlns="">
      <p:transition spd="slow" advClick="0" advTm="1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SV" dirty="0"/>
              <a:t>El agua caliente liberada por centrales de energía o procesos industriales eleva, en ocasiones, la temperatura de ríos o embalses con lo que disminuye su capacidad de contener oxígeno y afecta a la vida de los organismos</a:t>
            </a:r>
          </a:p>
          <a:p>
            <a:endParaRPr lang="es-SV" dirty="0"/>
          </a:p>
        </p:txBody>
      </p:sp>
      <p:sp>
        <p:nvSpPr>
          <p:cNvPr id="3" name="2 Título"/>
          <p:cNvSpPr>
            <a:spLocks noGrp="1"/>
          </p:cNvSpPr>
          <p:nvPr>
            <p:ph type="title"/>
          </p:nvPr>
        </p:nvSpPr>
        <p:spPr/>
        <p:txBody>
          <a:bodyPr/>
          <a:lstStyle/>
          <a:p>
            <a:r>
              <a:rPr lang="es-SV" sz="4000" b="1" dirty="0"/>
              <a:t>Contaminación Térmica</a:t>
            </a:r>
            <a:r>
              <a:rPr lang="es-SV" sz="4000" dirty="0"/>
              <a:t>.</a:t>
            </a:r>
          </a:p>
        </p:txBody>
      </p:sp>
      <p:pic>
        <p:nvPicPr>
          <p:cNvPr id="11266" name="Picture 2" descr="C:\Users\DENYS HERNANDEZ\Documents\Downloads\g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005064"/>
            <a:ext cx="4320480" cy="2698405"/>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14</a:t>
            </a:fld>
            <a:endParaRPr lang="es-SV"/>
          </a:p>
        </p:txBody>
      </p:sp>
    </p:spTree>
    <p:extLst>
      <p:ext uri="{BB962C8B-B14F-4D97-AF65-F5344CB8AC3E}">
        <p14:creationId xmlns:p14="http://schemas.microsoft.com/office/powerpoint/2010/main" val="3566367360"/>
      </p:ext>
    </p:extLst>
  </p:cSld>
  <p:clrMapOvr>
    <a:masterClrMapping/>
  </p:clrMapOvr>
  <mc:AlternateContent xmlns:mc="http://schemas.openxmlformats.org/markup-compatibility/2006" xmlns:p14="http://schemas.microsoft.com/office/powerpoint/2010/main">
    <mc:Choice Requires="p14">
      <p:transition spd="slow" p14:dur="4000" advClick="0" advTm="15000">
        <p14:vortex dir="r"/>
      </p:transition>
    </mc:Choice>
    <mc:Fallback xmlns="">
      <p:transition spd="slow" advClick="0" advTm="1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1556792"/>
            <a:ext cx="7745505" cy="3877815"/>
          </a:xfrm>
        </p:spPr>
        <p:txBody>
          <a:bodyPr/>
          <a:lstStyle/>
          <a:p>
            <a:r>
              <a:rPr lang="es-SV" dirty="0" smtClean="0"/>
              <a:t>Amebiasis</a:t>
            </a:r>
          </a:p>
          <a:p>
            <a:r>
              <a:rPr lang="es-SV" dirty="0" err="1" smtClean="0"/>
              <a:t>Giardiasis</a:t>
            </a:r>
            <a:endParaRPr lang="es-SV" dirty="0" smtClean="0"/>
          </a:p>
          <a:p>
            <a:r>
              <a:rPr lang="es-SV" dirty="0" err="1" smtClean="0"/>
              <a:t>Colera</a:t>
            </a:r>
            <a:endParaRPr lang="es-SV" dirty="0" smtClean="0"/>
          </a:p>
          <a:p>
            <a:r>
              <a:rPr lang="es-SV" dirty="0" smtClean="0"/>
              <a:t>Gastroenteritis</a:t>
            </a:r>
          </a:p>
          <a:p>
            <a:r>
              <a:rPr lang="es-SV" dirty="0" err="1"/>
              <a:t>Epatitis</a:t>
            </a:r>
            <a:r>
              <a:rPr lang="es-SV" dirty="0"/>
              <a:t> </a:t>
            </a:r>
            <a:r>
              <a:rPr lang="es-SV" dirty="0" smtClean="0"/>
              <a:t>A</a:t>
            </a:r>
          </a:p>
          <a:p>
            <a:r>
              <a:rPr lang="es-SV" dirty="0"/>
              <a:t>Fiebre </a:t>
            </a:r>
            <a:r>
              <a:rPr lang="es-SV" dirty="0" smtClean="0"/>
              <a:t>Tifoidea</a:t>
            </a:r>
          </a:p>
          <a:p>
            <a:endParaRPr lang="es-SV" dirty="0"/>
          </a:p>
        </p:txBody>
      </p:sp>
      <p:sp>
        <p:nvSpPr>
          <p:cNvPr id="3" name="2 Título"/>
          <p:cNvSpPr>
            <a:spLocks noGrp="1"/>
          </p:cNvSpPr>
          <p:nvPr>
            <p:ph type="title"/>
          </p:nvPr>
        </p:nvSpPr>
        <p:spPr>
          <a:xfrm>
            <a:off x="683568" y="260648"/>
            <a:ext cx="7756263" cy="1054250"/>
          </a:xfrm>
        </p:spPr>
        <p:txBody>
          <a:bodyPr/>
          <a:lstStyle/>
          <a:p>
            <a:r>
              <a:rPr lang="es-SV" sz="4000" dirty="0" smtClean="0"/>
              <a:t>Enfermedades por contaminación de agua.</a:t>
            </a:r>
            <a:endParaRPr lang="es-SV" sz="4000" dirty="0"/>
          </a:p>
        </p:txBody>
      </p:sp>
      <p:pic>
        <p:nvPicPr>
          <p:cNvPr id="12290" name="Picture 2" descr="C:\Users\DENYS HERNANDEZ\Documents\Downloads\d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84784"/>
            <a:ext cx="2697163" cy="4389437"/>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15</a:t>
            </a:fld>
            <a:endParaRPr lang="es-SV"/>
          </a:p>
        </p:txBody>
      </p:sp>
    </p:spTree>
    <p:extLst>
      <p:ext uri="{BB962C8B-B14F-4D97-AF65-F5344CB8AC3E}">
        <p14:creationId xmlns:p14="http://schemas.microsoft.com/office/powerpoint/2010/main" val="2565635791"/>
      </p:ext>
    </p:extLst>
  </p:cSld>
  <p:clrMapOvr>
    <a:masterClrMapping/>
  </p:clrMapOvr>
  <mc:AlternateContent xmlns:mc="http://schemas.openxmlformats.org/markup-compatibility/2006" xmlns:p14="http://schemas.microsoft.com/office/powerpoint/2010/main">
    <mc:Choice Requires="p14">
      <p:transition spd="slow" p14:dur="3000" advClick="0" advTm="10000">
        <p14:shred/>
      </p:transition>
    </mc:Choice>
    <mc:Fallback xmlns="">
      <p:transition spd="slow" advClick="0" advTm="1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332656"/>
            <a:ext cx="7745505" cy="3877815"/>
          </a:xfrm>
        </p:spPr>
        <p:txBody>
          <a:bodyPr/>
          <a:lstStyle/>
          <a:p>
            <a:r>
              <a:rPr lang="es-SV" dirty="0" smtClean="0"/>
              <a:t>Todas las enfermedades antes mencionadas tienen como principal fuente de contagio las aguas contaminadas, y afectan en su mayoría a los niños y ancianos. </a:t>
            </a:r>
            <a:endParaRPr lang="es-SV" dirty="0"/>
          </a:p>
        </p:txBody>
      </p:sp>
      <p:pic>
        <p:nvPicPr>
          <p:cNvPr id="13314" name="Picture 2" descr="C:\Users\DENYS HERNANDEZ\Documents\Downloads\agua-contami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29936"/>
            <a:ext cx="4752528" cy="484853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303B9E23-8F01-42D8-ADBC-FAC7F0B012AA}" type="slidenum">
              <a:rPr lang="es-SV" smtClean="0"/>
              <a:t>16</a:t>
            </a:fld>
            <a:endParaRPr lang="es-SV"/>
          </a:p>
        </p:txBody>
      </p:sp>
    </p:spTree>
    <p:extLst>
      <p:ext uri="{BB962C8B-B14F-4D97-AF65-F5344CB8AC3E}">
        <p14:creationId xmlns:p14="http://schemas.microsoft.com/office/powerpoint/2010/main" val="2609197941"/>
      </p:ext>
    </p:extLst>
  </p:cSld>
  <p:clrMapOvr>
    <a:masterClrMapping/>
  </p:clrMapOvr>
  <mc:AlternateContent xmlns:mc="http://schemas.openxmlformats.org/markup-compatibility/2006" xmlns:p14="http://schemas.microsoft.com/office/powerpoint/2010/main">
    <mc:Choice Requires="p14">
      <p:transition spd="slow" p14:dur="1100" advClick="0" advTm="10000">
        <p14:switch dir="r"/>
      </p:transition>
    </mc:Choice>
    <mc:Fallback xmlns="">
      <p:transition spd="slow" advClick="0" advTm="1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r>
              <a:rPr lang="es-SV" dirty="0" smtClean="0"/>
              <a:t>Existen grandes organizaciones que están haciendo una ardua labor luchando contra la contaminación y escases del agua, pero no es suficiente ya que somos muchos los que no le tomamos importancia a una gota de agua. No hace falta que hagamos grandes cosas podemos empezar en nuestras casas cerrando bien los grifos y reciclando lo que podamos.</a:t>
            </a:r>
          </a:p>
          <a:p>
            <a:r>
              <a:rPr lang="es-SV" dirty="0" smtClean="0"/>
              <a:t>Tenemos que crear conciencia pensando que algún día la Tierra nos cobrara la factura de el desgaste que estamos provocando y tal ves nosotros no suframos las mayores consecuencias pero las próximas generaciones lo harán.</a:t>
            </a:r>
            <a:endParaRPr lang="es-SV" dirty="0"/>
          </a:p>
        </p:txBody>
      </p:sp>
      <p:sp>
        <p:nvSpPr>
          <p:cNvPr id="3" name="2 Título"/>
          <p:cNvSpPr>
            <a:spLocks noGrp="1"/>
          </p:cNvSpPr>
          <p:nvPr>
            <p:ph type="title"/>
          </p:nvPr>
        </p:nvSpPr>
        <p:spPr/>
        <p:txBody>
          <a:bodyPr/>
          <a:lstStyle/>
          <a:p>
            <a:r>
              <a:rPr lang="es-SV" dirty="0" smtClean="0"/>
              <a:t>Hagamos conciencia.</a:t>
            </a:r>
            <a:br>
              <a:rPr lang="es-SV" dirty="0" smtClean="0"/>
            </a:br>
            <a:endParaRPr lang="es-SV" dirty="0"/>
          </a:p>
        </p:txBody>
      </p:sp>
      <p:sp>
        <p:nvSpPr>
          <p:cNvPr id="4" name="3 Marcador de número de diapositiva"/>
          <p:cNvSpPr>
            <a:spLocks noGrp="1"/>
          </p:cNvSpPr>
          <p:nvPr>
            <p:ph type="sldNum" sz="quarter" idx="12"/>
          </p:nvPr>
        </p:nvSpPr>
        <p:spPr/>
        <p:txBody>
          <a:bodyPr/>
          <a:lstStyle/>
          <a:p>
            <a:fld id="{303B9E23-8F01-42D8-ADBC-FAC7F0B012AA}" type="slidenum">
              <a:rPr lang="es-SV" smtClean="0"/>
              <a:t>17</a:t>
            </a:fld>
            <a:endParaRPr lang="es-SV"/>
          </a:p>
        </p:txBody>
      </p:sp>
    </p:spTree>
    <p:extLst>
      <p:ext uri="{BB962C8B-B14F-4D97-AF65-F5344CB8AC3E}">
        <p14:creationId xmlns:p14="http://schemas.microsoft.com/office/powerpoint/2010/main" val="3399938245"/>
      </p:ext>
    </p:extLst>
  </p:cSld>
  <p:clrMapOvr>
    <a:masterClrMapping/>
  </p:clrMapOvr>
  <mc:AlternateContent xmlns:mc="http://schemas.openxmlformats.org/markup-compatibility/2006" xmlns:p14="http://schemas.microsoft.com/office/powerpoint/2010/main">
    <mc:Choice Requires="p14">
      <p:transition spd="slow" p14:dur="1200" advClick="0" advTm="15000">
        <p14:flip dir="r"/>
      </p:transition>
    </mc:Choice>
    <mc:Fallback xmlns="">
      <p:transition spd="slow" advClick="0" advTm="1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1124744"/>
            <a:ext cx="7745505" cy="3877815"/>
          </a:xfrm>
        </p:spPr>
        <p:txBody>
          <a:bodyPr/>
          <a:lstStyle/>
          <a:p>
            <a:r>
              <a:rPr lang="es-SV" dirty="0"/>
              <a:t>¿</a:t>
            </a:r>
            <a:r>
              <a:rPr lang="es-SV" dirty="0" smtClean="0"/>
              <a:t>Savias que? una manera muy original para regar las plantas es colocar en la tierra el hielo que sobra de tu bebida.</a:t>
            </a:r>
          </a:p>
          <a:p>
            <a:r>
              <a:rPr lang="es-SV" dirty="0" smtClean="0"/>
              <a:t>¿Savias que? Una manera muy simple de ahorrar agua mientras te lavas las manos es cerrar el chorro mientras te enjabonas.</a:t>
            </a:r>
            <a:endParaRPr lang="es-SV" dirty="0"/>
          </a:p>
        </p:txBody>
      </p:sp>
      <p:sp>
        <p:nvSpPr>
          <p:cNvPr id="3" name="2 Título"/>
          <p:cNvSpPr>
            <a:spLocks noGrp="1"/>
          </p:cNvSpPr>
          <p:nvPr>
            <p:ph type="title"/>
          </p:nvPr>
        </p:nvSpPr>
        <p:spPr>
          <a:xfrm>
            <a:off x="539552" y="116632"/>
            <a:ext cx="7756263" cy="1054250"/>
          </a:xfrm>
        </p:spPr>
        <p:txBody>
          <a:bodyPr/>
          <a:lstStyle/>
          <a:p>
            <a:r>
              <a:rPr lang="es-SV" sz="3600" dirty="0" smtClean="0"/>
              <a:t>¿Savias que?</a:t>
            </a:r>
            <a:endParaRPr lang="es-SV" sz="3600" dirty="0"/>
          </a:p>
        </p:txBody>
      </p:sp>
      <p:sp>
        <p:nvSpPr>
          <p:cNvPr id="4" name="3 Marcador de número de diapositiva"/>
          <p:cNvSpPr>
            <a:spLocks noGrp="1"/>
          </p:cNvSpPr>
          <p:nvPr>
            <p:ph type="sldNum" sz="quarter" idx="12"/>
          </p:nvPr>
        </p:nvSpPr>
        <p:spPr/>
        <p:txBody>
          <a:bodyPr/>
          <a:lstStyle/>
          <a:p>
            <a:fld id="{303B9E23-8F01-42D8-ADBC-FAC7F0B012AA}" type="slidenum">
              <a:rPr lang="es-SV" smtClean="0"/>
              <a:t>18</a:t>
            </a:fld>
            <a:endParaRPr lang="es-SV"/>
          </a:p>
        </p:txBody>
      </p:sp>
    </p:spTree>
    <p:extLst>
      <p:ext uri="{BB962C8B-B14F-4D97-AF65-F5344CB8AC3E}">
        <p14:creationId xmlns:p14="http://schemas.microsoft.com/office/powerpoint/2010/main" val="2202260252"/>
      </p:ext>
    </p:extLst>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spd="slow" advClick="0" advTm="1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NYS HERNANDEZ\Documents\Downloads\cuida-agua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0"/>
            <a:ext cx="4392488" cy="6605245"/>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03B9E23-8F01-42D8-ADBC-FAC7F0B012AA}" type="slidenum">
              <a:rPr lang="es-SV" smtClean="0"/>
              <a:t>19</a:t>
            </a:fld>
            <a:endParaRPr lang="es-SV"/>
          </a:p>
        </p:txBody>
      </p:sp>
    </p:spTree>
    <p:extLst>
      <p:ext uri="{BB962C8B-B14F-4D97-AF65-F5344CB8AC3E}">
        <p14:creationId xmlns:p14="http://schemas.microsoft.com/office/powerpoint/2010/main" val="3515222451"/>
      </p:ext>
    </p:extLst>
  </p:cSld>
  <p:clrMapOvr>
    <a:masterClrMapping/>
  </p:clrMapOvr>
  <mc:AlternateContent xmlns:mc="http://schemas.openxmlformats.org/markup-compatibility/2006" xmlns:p14="http://schemas.microsoft.com/office/powerpoint/2010/main">
    <mc:Choice Requires="p14">
      <p:transition spd="slow" p14:dur="1200" advClick="0" advTm="4000">
        <p14:prism/>
      </p:transition>
    </mc:Choice>
    <mc:Fallback xmlns="">
      <p:transition spd="slow" advClick="0" advTm="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sz="2800" dirty="0" smtClean="0">
                <a:latin typeface="Arial" pitchFamily="34" charset="0"/>
                <a:cs typeface="Arial" pitchFamily="34" charset="0"/>
              </a:rPr>
              <a:t>Mientras que a algunas personas poco les interesa el contaminar el agua </a:t>
            </a:r>
            <a:endParaRPr lang="es-SV" sz="2800" dirty="0">
              <a:latin typeface="Arial" pitchFamily="34" charset="0"/>
              <a:cs typeface="Arial" pitchFamily="34" charset="0"/>
            </a:endParaRPr>
          </a:p>
        </p:txBody>
      </p:sp>
      <p:pic>
        <p:nvPicPr>
          <p:cNvPr id="1026" name="Picture 2" descr="C:\Users\DENYS HERNANDEZ\Documents\Downloads\conta.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76" r="2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303B9E23-8F01-42D8-ADBC-FAC7F0B012AA}" type="slidenum">
              <a:rPr lang="es-SV" smtClean="0"/>
              <a:t>2</a:t>
            </a:fld>
            <a:endParaRPr lang="es-SV"/>
          </a:p>
        </p:txBody>
      </p:sp>
    </p:spTree>
    <p:extLst>
      <p:ext uri="{BB962C8B-B14F-4D97-AF65-F5344CB8AC3E}">
        <p14:creationId xmlns:p14="http://schemas.microsoft.com/office/powerpoint/2010/main" val="389214958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892175" y="4049871"/>
          <a:ext cx="7359650" cy="274320"/>
        </p:xfrm>
        <a:graphic>
          <a:graphicData uri="http://schemas.openxmlformats.org/drawingml/2006/table">
            <a:tbl>
              <a:tblPr/>
              <a:tblGrid>
                <a:gridCol w="7359650"/>
              </a:tblGrid>
              <a:tr h="0">
                <a:tc>
                  <a:txBody>
                    <a:bodyPr/>
                    <a:lstStyle/>
                    <a:p>
                      <a:pPr algn="ctr"/>
                      <a:endParaRPr lang="es-SV" dirty="0"/>
                    </a:p>
                  </a:txBody>
                  <a:tcPr marL="0" marR="0" marT="0" marB="0" anchor="ctr">
                    <a:lnL>
                      <a:noFill/>
                    </a:lnL>
                    <a:lnR>
                      <a:noFill/>
                    </a:lnR>
                    <a:lnT>
                      <a:noFill/>
                    </a:lnT>
                    <a:lnB>
                      <a:noFill/>
                    </a:lnB>
                  </a:tcPr>
                </a:tc>
              </a:tr>
            </a:tbl>
          </a:graphicData>
        </a:graphic>
      </p:graphicFrame>
      <p:sp>
        <p:nvSpPr>
          <p:cNvPr id="5" name="Rectangle 1"/>
          <p:cNvSpPr>
            <a:spLocks noGrp="1" noChangeArrowheads="1"/>
          </p:cNvSpPr>
          <p:nvPr>
            <p:ph type="title"/>
          </p:nvPr>
        </p:nvSpPr>
        <p:spPr bwMode="auto">
          <a:xfrm>
            <a:off x="770677" y="188640"/>
            <a:ext cx="76722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s-SV" sz="3200" b="1" dirty="0">
                <a:solidFill>
                  <a:srgbClr val="CC0000"/>
                </a:solidFill>
                <a:latin typeface="Arial"/>
              </a:rPr>
              <a:t>Algunos consejos para cuidar el </a:t>
            </a:r>
            <a:r>
              <a:rPr lang="es-SV" sz="3200" b="1" dirty="0" smtClean="0">
                <a:solidFill>
                  <a:srgbClr val="CC0000"/>
                </a:solidFill>
                <a:latin typeface="Arial"/>
              </a:rPr>
              <a:t>agua.</a:t>
            </a:r>
            <a:r>
              <a:rPr lang="es-SV" sz="3200" dirty="0"/>
              <a:t/>
            </a:r>
            <a:br>
              <a:rPr lang="es-SV" sz="3200" dirty="0"/>
            </a:br>
            <a:endParaRPr lang="es-SV" sz="3200" dirty="0"/>
          </a:p>
        </p:txBody>
      </p:sp>
      <p:sp>
        <p:nvSpPr>
          <p:cNvPr id="6" name="5 Rectángulo"/>
          <p:cNvSpPr/>
          <p:nvPr/>
        </p:nvSpPr>
        <p:spPr>
          <a:xfrm>
            <a:off x="323528" y="1124744"/>
            <a:ext cx="4572000" cy="2585323"/>
          </a:xfrm>
          <a:prstGeom prst="rect">
            <a:avLst/>
          </a:prstGeom>
        </p:spPr>
        <p:txBody>
          <a:bodyPr>
            <a:spAutoFit/>
          </a:bodyPr>
          <a:lstStyle/>
          <a:p>
            <a:r>
              <a:rPr lang="es-SV" dirty="0"/>
              <a:t>El más básico y principal de los consejos y que casi nadie aplica... Cuando cierres una llave de agua asegúrate de que no esta goteando. Por apuro o falta de atención cerramos las llaves mal y las dejamos gotear sin darnos cuenta. Esas gotas a las que no le damos importancia se transforman en muchos litros de agua desperdiciada a fin de mes.</a:t>
            </a:r>
          </a:p>
        </p:txBody>
      </p:sp>
      <p:sp>
        <p:nvSpPr>
          <p:cNvPr id="7" name="6 Rectángulo"/>
          <p:cNvSpPr/>
          <p:nvPr/>
        </p:nvSpPr>
        <p:spPr>
          <a:xfrm>
            <a:off x="4355976" y="2971403"/>
            <a:ext cx="4572000" cy="1477328"/>
          </a:xfrm>
          <a:prstGeom prst="rect">
            <a:avLst/>
          </a:prstGeom>
        </p:spPr>
        <p:txBody>
          <a:bodyPr>
            <a:spAutoFit/>
          </a:bodyPr>
          <a:lstStyle/>
          <a:p>
            <a:r>
              <a:rPr lang="es-SV" dirty="0"/>
              <a:t>Para lavar tu coche usa cubeta y jerga en lugar de manguera. Puedes reutilizar para ello el agua de la lavadora o la que recogiste mientras se calentaba la de la regadera.</a:t>
            </a:r>
          </a:p>
        </p:txBody>
      </p:sp>
      <p:sp>
        <p:nvSpPr>
          <p:cNvPr id="8" name="7 Rectángulo"/>
          <p:cNvSpPr/>
          <p:nvPr/>
        </p:nvSpPr>
        <p:spPr>
          <a:xfrm>
            <a:off x="539552" y="4869160"/>
            <a:ext cx="4572000" cy="923330"/>
          </a:xfrm>
          <a:prstGeom prst="rect">
            <a:avLst/>
          </a:prstGeom>
        </p:spPr>
        <p:txBody>
          <a:bodyPr>
            <a:spAutoFit/>
          </a:bodyPr>
          <a:lstStyle/>
          <a:p>
            <a:r>
              <a:rPr lang="es-SV" dirty="0"/>
              <a:t>Participa en campañas de reforestación en tu comunidad y si vives cerca de un río o barranca, cuídalos y mantenlos limpios.</a:t>
            </a:r>
          </a:p>
        </p:txBody>
      </p:sp>
      <p:sp>
        <p:nvSpPr>
          <p:cNvPr id="2" name="1 Marcador de número de diapositiva"/>
          <p:cNvSpPr>
            <a:spLocks noGrp="1"/>
          </p:cNvSpPr>
          <p:nvPr>
            <p:ph type="sldNum" sz="quarter" idx="12"/>
          </p:nvPr>
        </p:nvSpPr>
        <p:spPr/>
        <p:txBody>
          <a:bodyPr/>
          <a:lstStyle/>
          <a:p>
            <a:fld id="{303B9E23-8F01-42D8-ADBC-FAC7F0B012AA}" type="slidenum">
              <a:rPr lang="es-SV" smtClean="0"/>
              <a:t>20</a:t>
            </a:fld>
            <a:endParaRPr lang="es-SV"/>
          </a:p>
        </p:txBody>
      </p:sp>
    </p:spTree>
    <p:extLst>
      <p:ext uri="{BB962C8B-B14F-4D97-AF65-F5344CB8AC3E}">
        <p14:creationId xmlns:p14="http://schemas.microsoft.com/office/powerpoint/2010/main" val="2222274099"/>
      </p:ext>
    </p:extLst>
  </p:cSld>
  <p:clrMapOvr>
    <a:masterClrMapping/>
  </p:clrMapOvr>
  <mc:AlternateContent xmlns:mc="http://schemas.openxmlformats.org/markup-compatibility/2006" xmlns:p14="http://schemas.microsoft.com/office/powerpoint/2010/main">
    <mc:Choice Requires="p14">
      <p:transition spd="slow" p14:dur="1600" advClick="0" advTm="15000">
        <p14:prism isInverted="1"/>
      </p:transition>
    </mc:Choice>
    <mc:Fallback xmlns="">
      <p:transition spd="slow" advClick="0" advTm="1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ENYS HERNANDEZ\Documents\Downloads\m-22-dia-del-agua-tip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0"/>
            <a:ext cx="8001958" cy="6584469"/>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03B9E23-8F01-42D8-ADBC-FAC7F0B012AA}" type="slidenum">
              <a:rPr lang="es-SV" smtClean="0"/>
              <a:t>21</a:t>
            </a:fld>
            <a:endParaRPr lang="es-SV"/>
          </a:p>
        </p:txBody>
      </p:sp>
    </p:spTree>
    <p:extLst>
      <p:ext uri="{BB962C8B-B14F-4D97-AF65-F5344CB8AC3E}">
        <p14:creationId xmlns:p14="http://schemas.microsoft.com/office/powerpoint/2010/main" val="2622501730"/>
      </p:ext>
    </p:extLst>
  </p:cSld>
  <p:clrMapOvr>
    <a:masterClrMapping/>
  </p:clrMapOvr>
  <mc:AlternateContent xmlns:mc="http://schemas.openxmlformats.org/markup-compatibility/2006" xmlns:p14="http://schemas.microsoft.com/office/powerpoint/2010/main">
    <mc:Choice Requires="p14">
      <p:transition spd="slow" p14:dur="2000" advClick="0" advTm="5000">
        <p:cut/>
      </p:transition>
    </mc:Choice>
    <mc:Fallback xmlns="">
      <p:transition spd="slow" advClick="0" advTm="5000">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1412776"/>
            <a:ext cx="7745505" cy="5328592"/>
          </a:xfrm>
        </p:spPr>
        <p:txBody>
          <a:bodyPr>
            <a:normAutofit fontScale="77500" lnSpcReduction="20000"/>
          </a:bodyPr>
          <a:lstStyle/>
          <a:p>
            <a:pPr lvl="0"/>
            <a:r>
              <a:rPr lang="es-SV" dirty="0"/>
              <a:t>El agua mantiene la vejiga limpia de bacterias, por lo que reduce el riesgo de cistitis.</a:t>
            </a:r>
          </a:p>
          <a:p>
            <a:pPr lvl="0"/>
            <a:r>
              <a:rPr lang="es-SV" dirty="0"/>
              <a:t>El agua mejora el aspecto de la piel de la cara, porque actúa como hidratante.</a:t>
            </a:r>
          </a:p>
          <a:p>
            <a:pPr lvl="0"/>
            <a:r>
              <a:rPr lang="es-SV" dirty="0"/>
              <a:t>El agua regula la temperatura del cuerpo cuando transpiramos. </a:t>
            </a:r>
          </a:p>
          <a:p>
            <a:pPr lvl="0"/>
            <a:r>
              <a:rPr lang="es-SV" dirty="0"/>
              <a:t>La proporción de agua en el cuerpo es mayor en los hombres que en las mujeres y disminuye con la edad. </a:t>
            </a:r>
          </a:p>
          <a:p>
            <a:pPr lvl="0"/>
            <a:r>
              <a:rPr lang="es-SV" dirty="0"/>
              <a:t>En un viaje aéreo de unas tres horas, se pierden alrededor de 1,5 litros.</a:t>
            </a:r>
          </a:p>
          <a:p>
            <a:pPr lvl="0"/>
            <a:r>
              <a:rPr lang="es-SV" dirty="0"/>
              <a:t>Beber demasiada agua puede producir una enfermedad llamada hiponatremia, que son niveles bajos de sodio en sangre.</a:t>
            </a:r>
          </a:p>
          <a:p>
            <a:pPr lvl="0"/>
            <a:r>
              <a:rPr lang="es-SV" dirty="0"/>
              <a:t>En una alimentación rica en proteínas o fibra, debe aumentar el consumo de agua.</a:t>
            </a:r>
          </a:p>
          <a:p>
            <a:pPr lvl="0"/>
            <a:r>
              <a:rPr lang="es-SV" dirty="0"/>
              <a:t>Se recomienda beber el primer vaso de agua justo al levantarse, para ayudar al organismo a eliminar los fluidos acumulados durante la noche. </a:t>
            </a:r>
          </a:p>
          <a:p>
            <a:pPr lvl="0"/>
            <a:r>
              <a:rPr lang="es-SV" dirty="0"/>
              <a:t>No conviene beber grandes cantidades de agua junto con las comidas. No porque la comida engorde más o menos, sino porque la digestión será más lenta. </a:t>
            </a:r>
          </a:p>
          <a:p>
            <a:endParaRPr lang="es-SV" dirty="0"/>
          </a:p>
        </p:txBody>
      </p:sp>
      <p:sp>
        <p:nvSpPr>
          <p:cNvPr id="3" name="2 Título"/>
          <p:cNvSpPr>
            <a:spLocks noGrp="1"/>
          </p:cNvSpPr>
          <p:nvPr>
            <p:ph type="title"/>
          </p:nvPr>
        </p:nvSpPr>
        <p:spPr/>
        <p:txBody>
          <a:bodyPr/>
          <a:lstStyle/>
          <a:p>
            <a:r>
              <a:rPr lang="es-SV" sz="3600" dirty="0" smtClean="0">
                <a:solidFill>
                  <a:srgbClr val="FF0000"/>
                </a:solidFill>
              </a:rPr>
              <a:t>Curiosidades sobre el agua.</a:t>
            </a:r>
            <a:endParaRPr lang="es-SV" sz="3600" dirty="0">
              <a:solidFill>
                <a:srgbClr val="FF0000"/>
              </a:solidFill>
            </a:endParaRPr>
          </a:p>
        </p:txBody>
      </p:sp>
      <p:sp>
        <p:nvSpPr>
          <p:cNvPr id="4" name="3 Marcador de número de diapositiva"/>
          <p:cNvSpPr>
            <a:spLocks noGrp="1"/>
          </p:cNvSpPr>
          <p:nvPr>
            <p:ph type="sldNum" sz="quarter" idx="12"/>
          </p:nvPr>
        </p:nvSpPr>
        <p:spPr/>
        <p:txBody>
          <a:bodyPr/>
          <a:lstStyle/>
          <a:p>
            <a:fld id="{303B9E23-8F01-42D8-ADBC-FAC7F0B012AA}" type="slidenum">
              <a:rPr lang="es-SV" smtClean="0"/>
              <a:t>22</a:t>
            </a:fld>
            <a:endParaRPr lang="es-SV"/>
          </a:p>
        </p:txBody>
      </p:sp>
    </p:spTree>
    <p:extLst>
      <p:ext uri="{BB962C8B-B14F-4D97-AF65-F5344CB8AC3E}">
        <p14:creationId xmlns:p14="http://schemas.microsoft.com/office/powerpoint/2010/main" val="385105314"/>
      </p:ext>
    </p:extLst>
  </p:cSld>
  <p:clrMapOvr>
    <a:masterClrMapping/>
  </p:clrMapOvr>
  <mc:AlternateContent xmlns:mc="http://schemas.openxmlformats.org/markup-compatibility/2006" xmlns:p14="http://schemas.microsoft.com/office/powerpoint/2010/main">
    <mc:Choice Requires="p14">
      <p:transition spd="slow" p14:dur="900" advClick="0" advTm="15000">
        <p14:warp dir="in"/>
      </p:transition>
    </mc:Choice>
    <mc:Fallback xmlns="">
      <p:transition spd="slow" advClick="0" advTm="1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sz="2800" dirty="0" smtClean="0"/>
              <a:t>Ahora que conocemos la importancia del agua cuidémosla ya que cuidando el agua estamos cuidando a nuestro cuerpo</a:t>
            </a:r>
            <a:endParaRPr lang="es-SV" sz="2800" dirty="0"/>
          </a:p>
        </p:txBody>
      </p:sp>
      <p:pic>
        <p:nvPicPr>
          <p:cNvPr id="1026" name="Picture 2" descr="C:\Users\DENYS HERNANDEZ\Documents\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348880"/>
            <a:ext cx="5832648" cy="435205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03B9E23-8F01-42D8-ADBC-FAC7F0B012AA}" type="slidenum">
              <a:rPr lang="es-SV" smtClean="0"/>
              <a:t>23</a:t>
            </a:fld>
            <a:endParaRPr lang="es-SV"/>
          </a:p>
        </p:txBody>
      </p:sp>
    </p:spTree>
    <p:extLst>
      <p:ext uri="{BB962C8B-B14F-4D97-AF65-F5344CB8AC3E}">
        <p14:creationId xmlns:p14="http://schemas.microsoft.com/office/powerpoint/2010/main" val="1600798385"/>
      </p:ext>
    </p:extLst>
  </p:cSld>
  <p:clrMapOvr>
    <a:masterClrMapping/>
  </p:clrMapOvr>
  <mc:AlternateContent xmlns:mc="http://schemas.openxmlformats.org/markup-compatibility/2006" xmlns:p14="http://schemas.microsoft.com/office/powerpoint/2010/main">
    <mc:Choice Requires="p14">
      <p:transition spd="slow" p14:dur="1300" advClick="0" advTm="10000">
        <p14:pan dir="u"/>
      </p:transition>
    </mc:Choice>
    <mc:Fallback xmlns="">
      <p:transition spd="slow" advClick="0" advTm="10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116632"/>
            <a:ext cx="7756263" cy="1054250"/>
          </a:xfrm>
        </p:spPr>
        <p:txBody>
          <a:bodyPr/>
          <a:lstStyle/>
          <a:p>
            <a:r>
              <a:rPr lang="es-SV" sz="3600" dirty="0" smtClean="0"/>
              <a:t>Una gota de agua puede salvar vidas</a:t>
            </a:r>
            <a:endParaRPr lang="es-SV" sz="3600" dirty="0"/>
          </a:p>
        </p:txBody>
      </p:sp>
      <p:pic>
        <p:nvPicPr>
          <p:cNvPr id="2050" name="Picture 2" descr="C:\Users\DENYS HERNANDEZ\Documents\Downloads\Agu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196752"/>
            <a:ext cx="4169623"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03B9E23-8F01-42D8-ADBC-FAC7F0B012AA}" type="slidenum">
              <a:rPr lang="es-SV" smtClean="0"/>
              <a:t>24</a:t>
            </a:fld>
            <a:endParaRPr lang="es-SV"/>
          </a:p>
        </p:txBody>
      </p:sp>
    </p:spTree>
    <p:extLst>
      <p:ext uri="{BB962C8B-B14F-4D97-AF65-F5344CB8AC3E}">
        <p14:creationId xmlns:p14="http://schemas.microsoft.com/office/powerpoint/2010/main" val="2731644897"/>
      </p:ext>
    </p:extLst>
  </p:cSld>
  <p:clrMapOvr>
    <a:masterClrMapping/>
  </p:clrMapOvr>
  <mc:AlternateContent xmlns:mc="http://schemas.openxmlformats.org/markup-compatibility/2006" xmlns:p14="http://schemas.microsoft.com/office/powerpoint/2010/main">
    <mc:Choice Requires="p14">
      <p:transition spd="slow" p14:dur="2000" advClick="0" advTm="4000">
        <p14:ferris dir="l"/>
      </p:transition>
    </mc:Choice>
    <mc:Fallback xmlns="">
      <p:transition spd="slow" advClick="0" advTm="4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dirty="0" smtClean="0"/>
              <a:t>No la contamines algún día la necesitaras.</a:t>
            </a:r>
            <a:endParaRPr lang="es-SV" dirty="0"/>
          </a:p>
        </p:txBody>
      </p:sp>
      <p:pic>
        <p:nvPicPr>
          <p:cNvPr id="3074" name="Picture 2" descr="C:\Users\DENYS HERNANDEZ\Documents\Downloads\200909262331380000020077000007809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204864"/>
            <a:ext cx="6282577"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03B9E23-8F01-42D8-ADBC-FAC7F0B012AA}" type="slidenum">
              <a:rPr lang="es-SV" smtClean="0"/>
              <a:t>25</a:t>
            </a:fld>
            <a:endParaRPr lang="es-SV"/>
          </a:p>
        </p:txBody>
      </p:sp>
    </p:spTree>
    <p:extLst>
      <p:ext uri="{BB962C8B-B14F-4D97-AF65-F5344CB8AC3E}">
        <p14:creationId xmlns:p14="http://schemas.microsoft.com/office/powerpoint/2010/main" val="646182991"/>
      </p:ext>
    </p:extLst>
  </p:cSld>
  <p:clrMapOvr>
    <a:masterClrMapping/>
  </p:clrMapOvr>
  <mc:AlternateContent xmlns:mc="http://schemas.openxmlformats.org/markup-compatibility/2006" xmlns:p14="http://schemas.microsoft.com/office/powerpoint/2010/main">
    <mc:Choice Requires="p14">
      <p:transition spd="slow" p14:dur="2000" advClick="0" advTm="6000">
        <p14:prism isContent="1"/>
      </p:transition>
    </mc:Choice>
    <mc:Fallback xmlns="">
      <p:transition spd="slow" advClick="0" advTm="6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SV" dirty="0" smtClean="0"/>
              <a:t>Una de cada cinco personas viven donde hay escasez de agua, cuando ahorramos agua hacemos la diferencia </a:t>
            </a:r>
            <a:endParaRPr lang="es-SV" dirty="0"/>
          </a:p>
        </p:txBody>
      </p:sp>
      <p:sp>
        <p:nvSpPr>
          <p:cNvPr id="3" name="2 Título"/>
          <p:cNvSpPr>
            <a:spLocks noGrp="1"/>
          </p:cNvSpPr>
          <p:nvPr>
            <p:ph type="title"/>
          </p:nvPr>
        </p:nvSpPr>
        <p:spPr/>
        <p:txBody>
          <a:bodyPr/>
          <a:lstStyle/>
          <a:p>
            <a:r>
              <a:rPr lang="es-SV" dirty="0" smtClean="0"/>
              <a:t>Cuidemos el planeta gota a gota </a:t>
            </a:r>
            <a:endParaRPr lang="es-SV" dirty="0"/>
          </a:p>
        </p:txBody>
      </p:sp>
      <p:pic>
        <p:nvPicPr>
          <p:cNvPr id="1026" name="Picture 2" descr="C:\Users\DENYS HERNANDEZ\Documents\Downloads\cuidemos-el-ag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140968"/>
            <a:ext cx="3444974"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26</a:t>
            </a:fld>
            <a:endParaRPr lang="es-SV"/>
          </a:p>
        </p:txBody>
      </p:sp>
    </p:spTree>
    <p:extLst>
      <p:ext uri="{BB962C8B-B14F-4D97-AF65-F5344CB8AC3E}">
        <p14:creationId xmlns:p14="http://schemas.microsoft.com/office/powerpoint/2010/main" val="56454372"/>
      </p:ext>
    </p:extLst>
  </p:cSld>
  <p:clrMapOvr>
    <a:masterClrMapping/>
  </p:clrMapOvr>
  <mc:AlternateContent xmlns:mc="http://schemas.openxmlformats.org/markup-compatibility/2006">
    <mc:Choice xmlns:p14="http://schemas.microsoft.com/office/powerpoint/2010/main" Requires="p14">
      <p:transition spd="slow" p14:dur="800" advClick="0" advTm="15000">
        <p14:flythrough/>
      </p:transition>
    </mc:Choice>
    <mc:Fallback>
      <p:transition spd="slow" advClick="0" advTm="1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1484784"/>
            <a:ext cx="7745505" cy="3877815"/>
          </a:xfrm>
        </p:spPr>
        <p:txBody>
          <a:bodyPr/>
          <a:lstStyle/>
          <a:p>
            <a:r>
              <a:rPr lang="es-SV" dirty="0" smtClean="0"/>
              <a:t>Menos del uno porciento del agua dulce esta disponible para el consumo humano el resto es agua salada o esta permanentemente congelada en glaciares o en zonas polares y no podemos usarla para beber, lavar o regar las plantas. A lo largo del siglo XX el consumo de agua creció a un ritmo dos veces mayor que el crecimiento de la población, de hecho para el 2050 mas de la mitad de la población mundial </a:t>
            </a:r>
            <a:r>
              <a:rPr lang="es-SV" dirty="0" err="1" smtClean="0"/>
              <a:t>vivira</a:t>
            </a:r>
            <a:r>
              <a:rPr lang="es-SV" dirty="0" smtClean="0"/>
              <a:t> en escasez de agua. </a:t>
            </a:r>
            <a:endParaRPr lang="es-SV" dirty="0"/>
          </a:p>
        </p:txBody>
      </p:sp>
      <p:sp>
        <p:nvSpPr>
          <p:cNvPr id="3" name="2 Título"/>
          <p:cNvSpPr>
            <a:spLocks noGrp="1"/>
          </p:cNvSpPr>
          <p:nvPr>
            <p:ph type="title"/>
          </p:nvPr>
        </p:nvSpPr>
        <p:spPr>
          <a:xfrm>
            <a:off x="683568" y="40"/>
            <a:ext cx="7756263" cy="1054250"/>
          </a:xfrm>
        </p:spPr>
        <p:txBody>
          <a:bodyPr/>
          <a:lstStyle/>
          <a:p>
            <a:r>
              <a:rPr lang="es-SV" dirty="0" smtClean="0"/>
              <a:t>Sin agua </a:t>
            </a:r>
            <a:endParaRPr lang="es-SV" dirty="0"/>
          </a:p>
        </p:txBody>
      </p:sp>
      <p:sp>
        <p:nvSpPr>
          <p:cNvPr id="4" name="3 Marcador de número de diapositiva"/>
          <p:cNvSpPr>
            <a:spLocks noGrp="1"/>
          </p:cNvSpPr>
          <p:nvPr>
            <p:ph type="sldNum" sz="quarter" idx="12"/>
          </p:nvPr>
        </p:nvSpPr>
        <p:spPr/>
        <p:txBody>
          <a:bodyPr/>
          <a:lstStyle/>
          <a:p>
            <a:fld id="{303B9E23-8F01-42D8-ADBC-FAC7F0B012AA}" type="slidenum">
              <a:rPr lang="es-SV" smtClean="0"/>
              <a:t>27</a:t>
            </a:fld>
            <a:endParaRPr lang="es-SV"/>
          </a:p>
        </p:txBody>
      </p:sp>
    </p:spTree>
    <p:extLst>
      <p:ext uri="{BB962C8B-B14F-4D97-AF65-F5344CB8AC3E}">
        <p14:creationId xmlns:p14="http://schemas.microsoft.com/office/powerpoint/2010/main" val="217863966"/>
      </p:ext>
    </p:extLst>
  </p:cSld>
  <p:clrMapOvr>
    <a:masterClrMapping/>
  </p:clrMapOvr>
  <mc:AlternateContent xmlns:mc="http://schemas.openxmlformats.org/markup-compatibility/2006">
    <mc:Choice xmlns:p14="http://schemas.microsoft.com/office/powerpoint/2010/main" Requires="p14">
      <p:transition spd="slow" p14:dur="800" advClick="0" advTm="25000">
        <p:circle/>
      </p:transition>
    </mc:Choice>
    <mc:Fallback>
      <p:transition spd="slow" advClick="0" advTm="25000">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sz="4000" dirty="0"/>
              <a:t>¿</a:t>
            </a:r>
            <a:r>
              <a:rPr lang="es-SV" sz="4000" dirty="0" smtClean="0"/>
              <a:t>Te imaginas tu mundo sin agua? No verdad!!!</a:t>
            </a:r>
            <a:endParaRPr lang="es-SV" sz="4000" dirty="0"/>
          </a:p>
        </p:txBody>
      </p:sp>
      <p:pic>
        <p:nvPicPr>
          <p:cNvPr id="2051" name="Picture 3" descr="C:\Users\DENYS HERNANDEZ\Documents\Downloads\desperdicio-de-agua-300x3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844824"/>
            <a:ext cx="3988402" cy="4653136"/>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303B9E23-8F01-42D8-ADBC-FAC7F0B012AA}" type="slidenum">
              <a:rPr lang="es-SV" smtClean="0"/>
              <a:t>28</a:t>
            </a:fld>
            <a:endParaRPr lang="es-SV"/>
          </a:p>
        </p:txBody>
      </p:sp>
    </p:spTree>
    <p:extLst>
      <p:ext uri="{BB962C8B-B14F-4D97-AF65-F5344CB8AC3E}">
        <p14:creationId xmlns:p14="http://schemas.microsoft.com/office/powerpoint/2010/main" val="2990354507"/>
      </p:ext>
    </p:extLst>
  </p:cSld>
  <p:clrMapOvr>
    <a:masterClrMapping/>
  </p:clrMapOvr>
  <mc:AlternateContent xmlns:mc="http://schemas.openxmlformats.org/markup-compatibility/2006">
    <mc:Choice xmlns:p14="http://schemas.microsoft.com/office/powerpoint/2010/main" Requires="p14">
      <p:transition spd="slow" p14:dur="1400" advClick="0" advTm="15000">
        <p14:ripple/>
      </p:transition>
    </mc:Choice>
    <mc:Fallback>
      <p:transition spd="slow" advClick="0" advTm="1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dirty="0" smtClean="0"/>
              <a:t>Pues algunos ya lo viven</a:t>
            </a:r>
            <a:endParaRPr lang="es-SV" dirty="0"/>
          </a:p>
        </p:txBody>
      </p:sp>
      <p:pic>
        <p:nvPicPr>
          <p:cNvPr id="4" name="Picture 2" descr="C:\Users\DENYS HERNANDEZ\Documents\Downloads\sequia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6192688" cy="4582589"/>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303B9E23-8F01-42D8-ADBC-FAC7F0B012AA}" type="slidenum">
              <a:rPr lang="es-SV" smtClean="0"/>
              <a:t>29</a:t>
            </a:fld>
            <a:endParaRPr lang="es-SV"/>
          </a:p>
        </p:txBody>
      </p:sp>
    </p:spTree>
    <p:extLst>
      <p:ext uri="{BB962C8B-B14F-4D97-AF65-F5344CB8AC3E}">
        <p14:creationId xmlns:p14="http://schemas.microsoft.com/office/powerpoint/2010/main" val="252347046"/>
      </p:ext>
    </p:extLst>
  </p:cSld>
  <p:clrMapOvr>
    <a:masterClrMapping/>
  </p:clrMapOvr>
  <mc:AlternateContent xmlns:mc="http://schemas.openxmlformats.org/markup-compatibility/2006">
    <mc:Choice xmlns:p14="http://schemas.microsoft.com/office/powerpoint/2010/main" Requires="p14">
      <p:transition spd="slow" p14:dur="4400" advClick="0" advTm="7000">
        <p14:honeycomb/>
      </p:transition>
    </mc:Choice>
    <mc:Fallback>
      <p:transition spd="slow" advClick="0"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836712"/>
            <a:ext cx="7767021" cy="644729"/>
          </a:xfrm>
        </p:spPr>
        <p:txBody>
          <a:bodyPr/>
          <a:lstStyle/>
          <a:p>
            <a:r>
              <a:rPr lang="es-SV" sz="2800" dirty="0" smtClean="0">
                <a:latin typeface="Arial" pitchFamily="34" charset="0"/>
                <a:cs typeface="Arial" pitchFamily="34" charset="0"/>
              </a:rPr>
              <a:t>A OTRAS LES DUELE VER LA POCA CANTIDAD DE AGUA LIMPIA QUE LES QUEDA</a:t>
            </a:r>
            <a:endParaRPr lang="es-SV" sz="2800" dirty="0">
              <a:latin typeface="Arial" pitchFamily="34" charset="0"/>
              <a:cs typeface="Arial" pitchFamily="34" charset="0"/>
            </a:endParaRPr>
          </a:p>
        </p:txBody>
      </p:sp>
      <p:pic>
        <p:nvPicPr>
          <p:cNvPr id="2050" name="Picture 2" descr="C:\Users\DENYS HERNANDEZ\Documents\enfermedades.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76" r="276"/>
          <a:stretch>
            <a:fillRect/>
          </a:stretch>
        </p:blipFill>
        <p:spPr bwMode="auto">
          <a:xfrm rot="240000">
            <a:off x="2171401" y="1646846"/>
            <a:ext cx="4772156" cy="3598016"/>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texto"/>
          <p:cNvSpPr>
            <a:spLocks noGrp="1"/>
          </p:cNvSpPr>
          <p:nvPr>
            <p:ph type="body" sz="half" idx="2"/>
          </p:nvPr>
        </p:nvSpPr>
        <p:spPr>
          <a:xfrm>
            <a:off x="467544" y="5733256"/>
            <a:ext cx="7756264" cy="804862"/>
          </a:xfrm>
        </p:spPr>
        <p:txBody>
          <a:bodyPr/>
          <a:lstStyle/>
          <a:p>
            <a:r>
              <a:rPr lang="es-SV" dirty="0" smtClean="0"/>
              <a:t>Y LOS SALVADOREÑOS NO SOMOS LA ESEPCCION</a:t>
            </a:r>
            <a:endParaRPr lang="es-SV" dirty="0"/>
          </a:p>
        </p:txBody>
      </p:sp>
      <p:sp>
        <p:nvSpPr>
          <p:cNvPr id="2" name="1 Marcador de número de diapositiva"/>
          <p:cNvSpPr>
            <a:spLocks noGrp="1"/>
          </p:cNvSpPr>
          <p:nvPr>
            <p:ph type="sldNum" sz="quarter" idx="12"/>
          </p:nvPr>
        </p:nvSpPr>
        <p:spPr/>
        <p:txBody>
          <a:bodyPr/>
          <a:lstStyle/>
          <a:p>
            <a:fld id="{303B9E23-8F01-42D8-ADBC-FAC7F0B012AA}" type="slidenum">
              <a:rPr lang="es-SV" smtClean="0"/>
              <a:t>3</a:t>
            </a:fld>
            <a:endParaRPr lang="es-SV"/>
          </a:p>
        </p:txBody>
      </p:sp>
    </p:spTree>
    <p:extLst>
      <p:ext uri="{BB962C8B-B14F-4D97-AF65-F5344CB8AC3E}">
        <p14:creationId xmlns:p14="http://schemas.microsoft.com/office/powerpoint/2010/main" val="1305538806"/>
      </p:ext>
    </p:extLst>
  </p:cSld>
  <p:clrMapOvr>
    <a:masterClrMapping/>
  </p:clrMapOvr>
  <p:transition spd="slow" advClick="0" advTm="6000">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dirty="0" smtClean="0"/>
              <a:t>Cuídala es un regalo.</a:t>
            </a:r>
            <a:endParaRPr lang="es-SV" dirty="0"/>
          </a:p>
        </p:txBody>
      </p:sp>
      <p:pic>
        <p:nvPicPr>
          <p:cNvPr id="3074" name="Picture 2" descr="C:\Users\DENYS HERNANDEZ\Documents\Downloads\image_6.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628800"/>
            <a:ext cx="7344816" cy="4978153"/>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30</a:t>
            </a:fld>
            <a:endParaRPr lang="es-SV"/>
          </a:p>
        </p:txBody>
      </p:sp>
    </p:spTree>
    <p:extLst>
      <p:ext uri="{BB962C8B-B14F-4D97-AF65-F5344CB8AC3E}">
        <p14:creationId xmlns:p14="http://schemas.microsoft.com/office/powerpoint/2010/main" val="3441899643"/>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transition>
    </mc:Choice>
    <mc:Fallback>
      <p:transition spd="slow"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260648"/>
            <a:ext cx="7745505" cy="5976663"/>
          </a:xfrm>
        </p:spPr>
        <p:txBody>
          <a:bodyPr>
            <a:normAutofit lnSpcReduction="10000"/>
          </a:bodyPr>
          <a:lstStyle/>
          <a:p>
            <a:r>
              <a:rPr lang="es-SV" dirty="0"/>
              <a:t>Debido a su necesidad y uso, la disponibilidad de agua es uno de los factores que dictan el desarrollo de civilizaciones y culturas. En épocas pasadas, las actividades y las culturas se desarrollaban en zonas con abundante suministro de agua. Actualmente el crecimiento y el apogeo de las ciudades y urbanizaciones modernas están directamente relacionadas a la disponibilidad de agua</a:t>
            </a:r>
            <a:r>
              <a:rPr lang="es-SV" dirty="0" smtClean="0"/>
              <a:t>.</a:t>
            </a:r>
          </a:p>
          <a:p>
            <a:r>
              <a:rPr lang="es-SV" dirty="0"/>
              <a:t>En primer lugar, el agua es una de las sustancias esenciales para la vida. Para satisfacer las necesidades biológica de agua, cada persona necesita aproximadamente unos dos litros de agua diarios para beber.</a:t>
            </a:r>
          </a:p>
          <a:p>
            <a:r>
              <a:rPr lang="es-SV" dirty="0"/>
              <a:t>A esto hay que añadir el agua que requiere para la eliminación de desperdicios en forma satisfactoria: para el baño, limpieza y aseo personal, lavado de ropa, lavado de trastos, etc.</a:t>
            </a:r>
          </a:p>
          <a:p>
            <a:endParaRPr lang="es-SV" dirty="0"/>
          </a:p>
          <a:p>
            <a:endParaRPr lang="es-SV" dirty="0"/>
          </a:p>
        </p:txBody>
      </p:sp>
      <p:sp>
        <p:nvSpPr>
          <p:cNvPr id="3" name="2 Marcador de número de diapositiva"/>
          <p:cNvSpPr>
            <a:spLocks noGrp="1"/>
          </p:cNvSpPr>
          <p:nvPr>
            <p:ph type="sldNum" sz="quarter" idx="12"/>
          </p:nvPr>
        </p:nvSpPr>
        <p:spPr/>
        <p:txBody>
          <a:bodyPr/>
          <a:lstStyle/>
          <a:p>
            <a:fld id="{303B9E23-8F01-42D8-ADBC-FAC7F0B012AA}" type="slidenum">
              <a:rPr lang="es-SV" smtClean="0"/>
              <a:t>4</a:t>
            </a:fld>
            <a:endParaRPr lang="es-SV"/>
          </a:p>
        </p:txBody>
      </p:sp>
    </p:spTree>
    <p:extLst>
      <p:ext uri="{BB962C8B-B14F-4D97-AF65-F5344CB8AC3E}">
        <p14:creationId xmlns:p14="http://schemas.microsoft.com/office/powerpoint/2010/main" val="3129569429"/>
      </p:ext>
    </p:extLst>
  </p:cSld>
  <p:clrMapOvr>
    <a:masterClrMapping/>
  </p:clrMapOvr>
  <mc:AlternateContent xmlns:mc="http://schemas.openxmlformats.org/markup-compatibility/2006" xmlns:p14="http://schemas.microsoft.com/office/powerpoint/2010/main">
    <mc:Choice Requires="p14">
      <p:transition spd="slow" p14:dur="1500" advClick="0" advTm="25000">
        <p:split orient="vert"/>
      </p:transition>
    </mc:Choice>
    <mc:Fallback xmlns="">
      <p:transition spd="slow" advClick="0" advTm="25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248347"/>
            <a:ext cx="7745505" cy="4493021"/>
          </a:xfrm>
        </p:spPr>
        <p:txBody>
          <a:bodyPr>
            <a:normAutofit fontScale="62500" lnSpcReduction="20000"/>
          </a:bodyPr>
          <a:lstStyle/>
          <a:p>
            <a:r>
              <a:rPr lang="es-SV" dirty="0"/>
              <a:t>Al aumento constante de zonas urbanísticas con la consiguiente deforestación de esas áreas por las que antes se filtraban grandes cantidades de agua hacia nuestros mantos subterráneos, y por sus calles y carreteras asfaltadas que aceleran el retorno del agua al mar, ya que ésta no puede penetrar la superficie pavimentada.</a:t>
            </a:r>
          </a:p>
          <a:p>
            <a:r>
              <a:rPr lang="es-SV" dirty="0"/>
              <a:t>Contribuye a la mala distribución del agua el que la gente no reside donde está el agua. Las urbanizaciones se hacen más en función de las condiciones del suelo y su rentabilidad que en función de su suministro de agua.</a:t>
            </a:r>
          </a:p>
          <a:p>
            <a:r>
              <a:rPr lang="es-SV" dirty="0"/>
              <a:t>La creciente industria exige cada vez</a:t>
            </a:r>
            <a:r>
              <a:rPr lang="es-SV" b="1" dirty="0"/>
              <a:t> </a:t>
            </a:r>
            <a:r>
              <a:rPr lang="es-SV" dirty="0"/>
              <a:t>más ingentes cantidades de agua, tanto para la fabricación de sus productos, como para la refrigeración y eliminación de los sub-productos.</a:t>
            </a:r>
          </a:p>
          <a:p>
            <a:r>
              <a:rPr lang="es-SV" dirty="0"/>
              <a:t>La falta de protección de nuestros mantos acuíferos. El volcán de San Salvador y el Cerro de San Jacinto aparecen cada vez más deforestados y siguen las talas, con lo que las fuentes de agua se agotarán más. A esto se añade que en la zona de lava del Volcán, lugar muy apto para la filtración del agua, se han asfaltado las pistas de carreras de autos "El Jabalí", que contribuyen a disminuir el aporte de agua a los mantos acuíferos.</a:t>
            </a:r>
          </a:p>
          <a:p>
            <a:r>
              <a:rPr lang="es-SV" dirty="0"/>
              <a:t>En San Salvador se extrae el agua a mayor velocidad que la de su recarga (velocidad a la que el agua se escurre dentro de la tierra desde su superficie). Por ello los niveles del agua subterránea se están alejando y ésta debe bombearse a la superficie desde profundidades cada vez mayores.</a:t>
            </a:r>
          </a:p>
          <a:p>
            <a:endParaRPr lang="es-SV" dirty="0"/>
          </a:p>
        </p:txBody>
      </p:sp>
      <p:sp>
        <p:nvSpPr>
          <p:cNvPr id="3" name="2 Título"/>
          <p:cNvSpPr>
            <a:spLocks noGrp="1"/>
          </p:cNvSpPr>
          <p:nvPr>
            <p:ph type="title"/>
          </p:nvPr>
        </p:nvSpPr>
        <p:spPr/>
        <p:txBody>
          <a:bodyPr>
            <a:normAutofit fontScale="90000"/>
          </a:bodyPr>
          <a:lstStyle/>
          <a:p>
            <a:r>
              <a:rPr lang="es-SV" dirty="0"/>
              <a:t>Las causas de la escasez de agua son evidentes:</a:t>
            </a:r>
          </a:p>
        </p:txBody>
      </p:sp>
      <p:sp>
        <p:nvSpPr>
          <p:cNvPr id="4" name="3 Marcador de número de diapositiva"/>
          <p:cNvSpPr>
            <a:spLocks noGrp="1"/>
          </p:cNvSpPr>
          <p:nvPr>
            <p:ph type="sldNum" sz="quarter" idx="12"/>
          </p:nvPr>
        </p:nvSpPr>
        <p:spPr/>
        <p:txBody>
          <a:bodyPr/>
          <a:lstStyle/>
          <a:p>
            <a:fld id="{303B9E23-8F01-42D8-ADBC-FAC7F0B012AA}" type="slidenum">
              <a:rPr lang="es-SV" smtClean="0"/>
              <a:t>5</a:t>
            </a:fld>
            <a:endParaRPr lang="es-SV"/>
          </a:p>
        </p:txBody>
      </p:sp>
    </p:spTree>
    <p:extLst>
      <p:ext uri="{BB962C8B-B14F-4D97-AF65-F5344CB8AC3E}">
        <p14:creationId xmlns:p14="http://schemas.microsoft.com/office/powerpoint/2010/main" val="2924359149"/>
      </p:ext>
    </p:extLst>
  </p:cSld>
  <p:clrMapOvr>
    <a:masterClrMapping/>
  </p:clrMapOvr>
  <mc:AlternateContent xmlns:mc="http://schemas.openxmlformats.org/markup-compatibility/2006" xmlns:p14="http://schemas.microsoft.com/office/powerpoint/2010/main">
    <mc:Choice Requires="p14">
      <p:transition spd="slow" p14:dur="800" advClick="0" advTm="25000">
        <p:circle/>
      </p:transition>
    </mc:Choice>
    <mc:Fallback xmlns="">
      <p:transition spd="slow" advClick="0" advTm="2500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a:xfrm>
            <a:off x="899592" y="1340768"/>
            <a:ext cx="3442446" cy="658368"/>
          </a:xfrm>
        </p:spPr>
        <p:txBody>
          <a:bodyPr>
            <a:normAutofit fontScale="92500" lnSpcReduction="20000"/>
          </a:bodyPr>
          <a:lstStyle/>
          <a:p>
            <a:r>
              <a:rPr lang="es-SV" dirty="0" smtClean="0"/>
              <a:t>Creación de nuevas carreteras</a:t>
            </a:r>
            <a:endParaRPr lang="es-SV" dirty="0"/>
          </a:p>
        </p:txBody>
      </p:sp>
      <p:pic>
        <p:nvPicPr>
          <p:cNvPr id="3074" name="Picture 2" descr="C:\Users\DENYS HERNANDEZ\Documents\Downloads\image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95536" y="2636912"/>
            <a:ext cx="4163652" cy="2760682"/>
          </a:xfrm>
          <a:prstGeom prst="rect">
            <a:avLst/>
          </a:prstGeom>
          <a:noFill/>
          <a:extLst>
            <a:ext uri="{909E8E84-426E-40DD-AFC4-6F175D3DCCD1}">
              <a14:hiddenFill xmlns:a14="http://schemas.microsoft.com/office/drawing/2010/main">
                <a:solidFill>
                  <a:srgbClr val="FFFFFF"/>
                </a:solidFill>
              </a14:hiddenFill>
            </a:ext>
          </a:extLst>
        </p:spPr>
      </p:pic>
      <p:sp>
        <p:nvSpPr>
          <p:cNvPr id="9" name="8 Marcador de texto"/>
          <p:cNvSpPr>
            <a:spLocks noGrp="1"/>
          </p:cNvSpPr>
          <p:nvPr>
            <p:ph type="body" sz="quarter" idx="3"/>
          </p:nvPr>
        </p:nvSpPr>
        <p:spPr>
          <a:xfrm>
            <a:off x="5436096" y="1628800"/>
            <a:ext cx="3447288" cy="658368"/>
          </a:xfrm>
        </p:spPr>
        <p:txBody>
          <a:bodyPr>
            <a:normAutofit fontScale="92500"/>
          </a:bodyPr>
          <a:lstStyle/>
          <a:p>
            <a:r>
              <a:rPr lang="es-SV" dirty="0" smtClean="0"/>
              <a:t>Crecimiento poblacional</a:t>
            </a:r>
          </a:p>
          <a:p>
            <a:endParaRPr lang="es-SV" dirty="0"/>
          </a:p>
        </p:txBody>
      </p:sp>
      <p:pic>
        <p:nvPicPr>
          <p:cNvPr id="13" name="Picture 3" descr="C:\Users\DENYS HERNANDEZ\Documents\Downloads\images (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148064" y="2780928"/>
            <a:ext cx="3744416" cy="260299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03B9E23-8F01-42D8-ADBC-FAC7F0B012AA}" type="slidenum">
              <a:rPr lang="es-SV" smtClean="0"/>
              <a:t>6</a:t>
            </a:fld>
            <a:endParaRPr lang="es-SV"/>
          </a:p>
        </p:txBody>
      </p:sp>
    </p:spTree>
    <p:extLst>
      <p:ext uri="{BB962C8B-B14F-4D97-AF65-F5344CB8AC3E}">
        <p14:creationId xmlns:p14="http://schemas.microsoft.com/office/powerpoint/2010/main" val="2698594635"/>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2780928"/>
            <a:ext cx="7745505" cy="2332781"/>
          </a:xfrm>
        </p:spPr>
        <p:txBody>
          <a:bodyPr/>
          <a:lstStyle/>
          <a:p>
            <a:r>
              <a:rPr lang="es-SV" dirty="0"/>
              <a:t>Hay un gran numero de contaminantes del agua que se pueden clasificar de muy diferentes maneras. Una posibilidad bastante usada es agruparlos en los siguientes ocho grupos:</a:t>
            </a:r>
          </a:p>
          <a:p>
            <a:endParaRPr lang="es-SV" dirty="0"/>
          </a:p>
        </p:txBody>
      </p:sp>
      <p:sp>
        <p:nvSpPr>
          <p:cNvPr id="3" name="2 Título"/>
          <p:cNvSpPr>
            <a:spLocks noGrp="1"/>
          </p:cNvSpPr>
          <p:nvPr>
            <p:ph type="title"/>
          </p:nvPr>
        </p:nvSpPr>
        <p:spPr/>
        <p:txBody>
          <a:bodyPr/>
          <a:lstStyle/>
          <a:p>
            <a:r>
              <a:rPr lang="es-SV" sz="2800" b="1" u="sng" dirty="0"/>
              <a:t>SUSTANCIAS CONTAMINANTES DEL AGUA</a:t>
            </a:r>
            <a:endParaRPr lang="es-SV" sz="2800" dirty="0"/>
          </a:p>
        </p:txBody>
      </p:sp>
      <p:sp>
        <p:nvSpPr>
          <p:cNvPr id="4" name="3 Marcador de número de diapositiva"/>
          <p:cNvSpPr>
            <a:spLocks noGrp="1"/>
          </p:cNvSpPr>
          <p:nvPr>
            <p:ph type="sldNum" sz="quarter" idx="12"/>
          </p:nvPr>
        </p:nvSpPr>
        <p:spPr/>
        <p:txBody>
          <a:bodyPr/>
          <a:lstStyle/>
          <a:p>
            <a:fld id="{303B9E23-8F01-42D8-ADBC-FAC7F0B012AA}" type="slidenum">
              <a:rPr lang="es-SV" smtClean="0"/>
              <a:t>7</a:t>
            </a:fld>
            <a:endParaRPr lang="es-SV"/>
          </a:p>
        </p:txBody>
      </p:sp>
    </p:spTree>
    <p:extLst>
      <p:ext uri="{BB962C8B-B14F-4D97-AF65-F5344CB8AC3E}">
        <p14:creationId xmlns:p14="http://schemas.microsoft.com/office/powerpoint/2010/main" val="1023529034"/>
      </p:ext>
    </p:extLst>
  </p:cSld>
  <p:clrMapOvr>
    <a:masterClrMapping/>
  </p:clrMapOvr>
  <mc:AlternateContent xmlns:mc="http://schemas.openxmlformats.org/markup-compatibility/2006" xmlns:p14="http://schemas.microsoft.com/office/powerpoint/2010/main">
    <mc:Choice Requires="p14">
      <p:transition spd="slow" p14:dur="2500" advClick="0" advTm="5000">
        <p:checker/>
      </p:transition>
    </mc:Choice>
    <mc:Fallback xmlns="">
      <p:transition spd="slow" advClick="0" advTm="5000">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93583" y="1691145"/>
            <a:ext cx="7745505" cy="3877815"/>
          </a:xfrm>
        </p:spPr>
        <p:txBody>
          <a:bodyPr/>
          <a:lstStyle/>
          <a:p>
            <a:r>
              <a:rPr lang="es-SV" dirty="0" smtClean="0"/>
              <a:t>·  Son los diferentes tipos de bacterias, virus, protozoos y otros organismos que transmiten enfermedades como el cólera, tifus, gastroenteritis diversas, hepatitis, etc. En los países en vías de desarrollo las enfermedades producidas por estos patógenos son uno de los motivos más importantes de muerte prematura, sobre todo de niños.</a:t>
            </a:r>
          </a:p>
          <a:p>
            <a:endParaRPr lang="es-SV" dirty="0"/>
          </a:p>
          <a:p>
            <a:endParaRPr lang="es-SV" dirty="0"/>
          </a:p>
        </p:txBody>
      </p:sp>
      <p:sp>
        <p:nvSpPr>
          <p:cNvPr id="3" name="2 Título"/>
          <p:cNvSpPr>
            <a:spLocks noGrp="1"/>
          </p:cNvSpPr>
          <p:nvPr>
            <p:ph type="title"/>
          </p:nvPr>
        </p:nvSpPr>
        <p:spPr/>
        <p:txBody>
          <a:bodyPr/>
          <a:lstStyle/>
          <a:p>
            <a:r>
              <a:rPr lang="es-SV" b="1" dirty="0"/>
              <a:t>Microorganismos Patógenos</a:t>
            </a:r>
            <a:r>
              <a:rPr lang="es-SV" dirty="0"/>
              <a:t>.</a:t>
            </a:r>
            <a:br>
              <a:rPr lang="es-SV" dirty="0"/>
            </a:br>
            <a:endParaRPr lang="es-SV" dirty="0"/>
          </a:p>
        </p:txBody>
      </p:sp>
      <p:pic>
        <p:nvPicPr>
          <p:cNvPr id="5122" name="Picture 2" descr="C:\Users\DENYS HERNANDEZ\Documents\Downloads\salmonell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276824"/>
            <a:ext cx="3175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8</a:t>
            </a:fld>
            <a:endParaRPr lang="es-SV"/>
          </a:p>
        </p:txBody>
      </p:sp>
    </p:spTree>
    <p:extLst>
      <p:ext uri="{BB962C8B-B14F-4D97-AF65-F5344CB8AC3E}">
        <p14:creationId xmlns:p14="http://schemas.microsoft.com/office/powerpoint/2010/main" val="2370743437"/>
      </p:ext>
    </p:extLst>
  </p:cSld>
  <p:clrMapOvr>
    <a:masterClrMapping/>
  </p:clrMapOvr>
  <mc:AlternateContent xmlns:mc="http://schemas.openxmlformats.org/markup-compatibility/2006" xmlns:p14="http://schemas.microsoft.com/office/powerpoint/2010/main">
    <mc:Choice Requires="p14">
      <p:transition spd="slow" p14:dur="2500" advClick="0" advTm="15000">
        <p:checker/>
      </p:transition>
    </mc:Choice>
    <mc:Fallback xmlns="">
      <p:transition spd="slow" advClick="0" advTm="15000">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1052736"/>
            <a:ext cx="7745505" cy="3877815"/>
          </a:xfrm>
        </p:spPr>
        <p:txBody>
          <a:bodyPr>
            <a:normAutofit fontScale="92500"/>
          </a:bodyPr>
          <a:lstStyle/>
          <a:p>
            <a:r>
              <a:rPr lang="es-SV" dirty="0"/>
              <a:t>Son el conjunto de residuos orgánicos producidos por los seres humanos, ganado, etc. Incluyen heces y otros materiales que pueden ser descompuestos por bacterias aeróbicas, es decir en procesos con consumo de oxígeno. Cuando este tipo de desechos se encuentran en exceso, la proliferación de bacterias agota el oxígeno, y ya no pueden vivir en estas aguas peces y otros seres vivos que necesitan oxígeno. Buenos índices para medir la contaminación por desechos orgánicos son la cantidad de oxigeno disuelto, OD, en agua, o la DBO (Demanda Biológica de oxigeno).</a:t>
            </a:r>
          </a:p>
          <a:p>
            <a:endParaRPr lang="es-SV" dirty="0"/>
          </a:p>
        </p:txBody>
      </p:sp>
      <p:sp>
        <p:nvSpPr>
          <p:cNvPr id="3" name="2 Título"/>
          <p:cNvSpPr>
            <a:spLocks noGrp="1"/>
          </p:cNvSpPr>
          <p:nvPr>
            <p:ph type="title"/>
          </p:nvPr>
        </p:nvSpPr>
        <p:spPr>
          <a:xfrm>
            <a:off x="683568" y="116632"/>
            <a:ext cx="7756263" cy="1054250"/>
          </a:xfrm>
        </p:spPr>
        <p:txBody>
          <a:bodyPr/>
          <a:lstStyle/>
          <a:p>
            <a:r>
              <a:rPr lang="es-SV" b="1" dirty="0"/>
              <a:t>Desechos Orgánicos</a:t>
            </a:r>
            <a:r>
              <a:rPr lang="es-SV" dirty="0"/>
              <a:t>.</a:t>
            </a:r>
          </a:p>
        </p:txBody>
      </p:sp>
      <p:pic>
        <p:nvPicPr>
          <p:cNvPr id="6146" name="Picture 2" descr="C:\Users\DENYS HERNANDEZ\Documents\Downloads\Organic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437112"/>
            <a:ext cx="2819449" cy="2100064"/>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303B9E23-8F01-42D8-ADBC-FAC7F0B012AA}" type="slidenum">
              <a:rPr lang="es-SV" smtClean="0"/>
              <a:t>9</a:t>
            </a:fld>
            <a:endParaRPr lang="es-SV"/>
          </a:p>
        </p:txBody>
      </p:sp>
    </p:spTree>
    <p:extLst>
      <p:ext uri="{BB962C8B-B14F-4D97-AF65-F5344CB8AC3E}">
        <p14:creationId xmlns:p14="http://schemas.microsoft.com/office/powerpoint/2010/main" val="847159333"/>
      </p:ext>
    </p:extLst>
  </p:cSld>
  <p:clrMapOvr>
    <a:masterClrMapping/>
  </p:clrMapOvr>
  <mc:AlternateContent xmlns:mc="http://schemas.openxmlformats.org/markup-compatibility/2006" xmlns:p14="http://schemas.microsoft.com/office/powerpoint/2010/main">
    <mc:Choice Requires="p14">
      <p:transition spd="slow" p14:dur="1600" advClick="0" advTm="15000">
        <p:blinds dir="vert"/>
      </p:transition>
    </mc:Choice>
    <mc:Fallback xmlns="">
      <p:transition spd="slow" advClick="0" advTm="15000">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421</TotalTime>
  <Words>1335</Words>
  <Application>Microsoft Office PowerPoint</Application>
  <PresentationFormat>Presentación en pantalla (4:3)</PresentationFormat>
  <Paragraphs>108</Paragraphs>
  <Slides>30</Slides>
  <Notes>2</Notes>
  <HiddenSlides>0</HiddenSlides>
  <MMClips>1</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Cartoné</vt:lpstr>
      <vt:lpstr>CENTRO ESCOLAR CATOLICO SAN ANTONIO</vt:lpstr>
      <vt:lpstr>Mientras que a algunas personas poco les interesa el contaminar el agua </vt:lpstr>
      <vt:lpstr>A OTRAS LES DUELE VER LA POCA CANTIDAD DE AGUA LIMPIA QUE LES QUEDA</vt:lpstr>
      <vt:lpstr>Presentación de PowerPoint</vt:lpstr>
      <vt:lpstr>Las causas de la escasez de agua son evidentes:</vt:lpstr>
      <vt:lpstr>Presentación de PowerPoint</vt:lpstr>
      <vt:lpstr>SUSTANCIAS CONTAMINANTES DEL AGUA</vt:lpstr>
      <vt:lpstr>Microorganismos Patógenos. </vt:lpstr>
      <vt:lpstr>Desechos Orgánicos.</vt:lpstr>
      <vt:lpstr>·  Sustancias Químicas Inorgánicas. </vt:lpstr>
      <vt:lpstr>Nutrientes Vegetales Inorgánicos.</vt:lpstr>
      <vt:lpstr>Compuestos Orgánicos.</vt:lpstr>
      <vt:lpstr>Sustancias Radiactivas.</vt:lpstr>
      <vt:lpstr>Contaminación Térmica.</vt:lpstr>
      <vt:lpstr>Enfermedades por contaminación de agua.</vt:lpstr>
      <vt:lpstr>Presentación de PowerPoint</vt:lpstr>
      <vt:lpstr>Hagamos conciencia. </vt:lpstr>
      <vt:lpstr>¿Savias que?</vt:lpstr>
      <vt:lpstr>Presentación de PowerPoint</vt:lpstr>
      <vt:lpstr>Algunos consejos para cuidar el agua. </vt:lpstr>
      <vt:lpstr>Presentación de PowerPoint</vt:lpstr>
      <vt:lpstr>Curiosidades sobre el agua.</vt:lpstr>
      <vt:lpstr>Ahora que conocemos la importancia del agua cuidémosla ya que cuidando el agua estamos cuidando a nuestro cuerpo</vt:lpstr>
      <vt:lpstr>Una gota de agua puede salvar vidas</vt:lpstr>
      <vt:lpstr>No la contamines algún día la necesitaras.</vt:lpstr>
      <vt:lpstr>Cuidemos el planeta gota a gota </vt:lpstr>
      <vt:lpstr>Sin agua </vt:lpstr>
      <vt:lpstr>¿Te imaginas tu mundo sin agua? No verdad!!!</vt:lpstr>
      <vt:lpstr>Pues algunos ya lo viven</vt:lpstr>
      <vt:lpstr>Cuídala es un regalo.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ESCOLAR CATOLICO SAN ANTONIO</dc:title>
  <dc:creator>DENYS HERNANDEZ</dc:creator>
  <cp:lastModifiedBy>DENYS HERNANDEZ</cp:lastModifiedBy>
  <cp:revision>29</cp:revision>
  <dcterms:created xsi:type="dcterms:W3CDTF">2010-09-21T00:36:46Z</dcterms:created>
  <dcterms:modified xsi:type="dcterms:W3CDTF">2010-09-22T02:07:31Z</dcterms:modified>
</cp:coreProperties>
</file>